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6"/>
  </p:notesMasterIdLst>
  <p:sldIdLst>
    <p:sldId id="259" r:id="rId2"/>
    <p:sldId id="293" r:id="rId3"/>
    <p:sldId id="260" r:id="rId4"/>
    <p:sldId id="380" r:id="rId5"/>
    <p:sldId id="381" r:id="rId6"/>
    <p:sldId id="382" r:id="rId7"/>
    <p:sldId id="416" r:id="rId8"/>
    <p:sldId id="386" r:id="rId9"/>
    <p:sldId id="387" r:id="rId10"/>
    <p:sldId id="385" r:id="rId11"/>
    <p:sldId id="384" r:id="rId12"/>
    <p:sldId id="388" r:id="rId13"/>
    <p:sldId id="389" r:id="rId14"/>
    <p:sldId id="317" r:id="rId15"/>
    <p:sldId id="393" r:id="rId16"/>
    <p:sldId id="390" r:id="rId17"/>
    <p:sldId id="391" r:id="rId18"/>
    <p:sldId id="392" r:id="rId19"/>
    <p:sldId id="337" r:id="rId20"/>
    <p:sldId id="351" r:id="rId21"/>
    <p:sldId id="356" r:id="rId22"/>
    <p:sldId id="408" r:id="rId23"/>
    <p:sldId id="379" r:id="rId24"/>
    <p:sldId id="395" r:id="rId25"/>
    <p:sldId id="396" r:id="rId26"/>
    <p:sldId id="397" r:id="rId27"/>
    <p:sldId id="402" r:id="rId28"/>
    <p:sldId id="410" r:id="rId29"/>
    <p:sldId id="398" r:id="rId30"/>
    <p:sldId id="399" r:id="rId31"/>
    <p:sldId id="401" r:id="rId32"/>
    <p:sldId id="403" r:id="rId33"/>
    <p:sldId id="405" r:id="rId34"/>
    <p:sldId id="406" r:id="rId35"/>
    <p:sldId id="407" r:id="rId36"/>
    <p:sldId id="409" r:id="rId37"/>
    <p:sldId id="415" r:id="rId38"/>
    <p:sldId id="378" r:id="rId39"/>
    <p:sldId id="394" r:id="rId40"/>
    <p:sldId id="411" r:id="rId41"/>
    <p:sldId id="412" r:id="rId42"/>
    <p:sldId id="413" r:id="rId43"/>
    <p:sldId id="414" r:id="rId44"/>
    <p:sldId id="26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5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83374" autoAdjust="0"/>
  </p:normalViewPr>
  <p:slideViewPr>
    <p:cSldViewPr>
      <p:cViewPr varScale="1">
        <p:scale>
          <a:sx n="92" d="100"/>
          <a:sy n="92" d="100"/>
        </p:scale>
        <p:origin x="12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BD19-06C1-4862-AD7C-D1F300368C32}" type="datetimeFigureOut">
              <a:rPr lang="es-CO" smtClean="0"/>
              <a:t>24/11/2017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9CF54-EBB7-4203-8878-E2FD0A3E8DE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130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Data </a:t>
            </a:r>
            <a:r>
              <a:rPr lang="es-CO" dirty="0" err="1" smtClean="0"/>
              <a:t>analysis</a:t>
            </a:r>
            <a:r>
              <a:rPr lang="es-CO" baseline="0" dirty="0" smtClean="0"/>
              <a:t>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http://dilbert.com/strip/2013-02-02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587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Hay que agregar</a:t>
            </a:r>
            <a:r>
              <a:rPr lang="es-CO" baseline="0" dirty="0"/>
              <a:t> el data </a:t>
            </a:r>
            <a:r>
              <a:rPr lang="es-CO" baseline="0" dirty="0" err="1"/>
              <a:t>extraction</a:t>
            </a:r>
            <a:r>
              <a:rPr lang="es-CO" baseline="0" dirty="0"/>
              <a:t> para que estén los datos en el mismo formato y contexto</a:t>
            </a:r>
          </a:p>
          <a:p>
            <a:r>
              <a:rPr lang="es-CO" baseline="0" dirty="0"/>
              <a:t>Data </a:t>
            </a:r>
            <a:r>
              <a:rPr lang="es-CO" baseline="0" dirty="0" err="1"/>
              <a:t>aggregation</a:t>
            </a:r>
            <a:r>
              <a:rPr lang="es-CO" baseline="0" dirty="0"/>
              <a:t> and </a:t>
            </a:r>
            <a:r>
              <a:rPr lang="es-CO" baseline="0" dirty="0" err="1"/>
              <a:t>representation</a:t>
            </a:r>
            <a:r>
              <a:rPr lang="es-CO" baseline="0" dirty="0"/>
              <a:t> que ayuda a tener un conjunto de varios </a:t>
            </a:r>
            <a:r>
              <a:rPr lang="es-CO" baseline="0" dirty="0" err="1"/>
              <a:t>dataset</a:t>
            </a:r>
            <a:r>
              <a:rPr lang="es-CO" baseline="0" dirty="0"/>
              <a:t> en uno solo</a:t>
            </a:r>
          </a:p>
          <a:p>
            <a:r>
              <a:rPr lang="es-CO" baseline="0" dirty="0"/>
              <a:t>Data </a:t>
            </a:r>
            <a:r>
              <a:rPr lang="es-CO" baseline="0" dirty="0" err="1"/>
              <a:t>visualization</a:t>
            </a:r>
            <a:r>
              <a:rPr lang="es-CO" baseline="0" dirty="0"/>
              <a:t> ayuda a tener un panorama general de los datos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9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Hay que agregar</a:t>
            </a:r>
            <a:r>
              <a:rPr lang="es-CO" baseline="0" dirty="0" smtClean="0"/>
              <a:t> el data </a:t>
            </a:r>
            <a:r>
              <a:rPr lang="es-CO" baseline="0" dirty="0" err="1" smtClean="0"/>
              <a:t>extraction</a:t>
            </a:r>
            <a:r>
              <a:rPr lang="es-CO" baseline="0" dirty="0" smtClean="0"/>
              <a:t> para que estén los datos en el mismo formato y contexto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aggregation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representation</a:t>
            </a:r>
            <a:r>
              <a:rPr lang="es-CO" baseline="0" dirty="0" smtClean="0"/>
              <a:t> que ayuda a tener un conjunto de varios </a:t>
            </a:r>
            <a:r>
              <a:rPr lang="es-CO" baseline="0" dirty="0" err="1" smtClean="0"/>
              <a:t>dataset</a:t>
            </a:r>
            <a:r>
              <a:rPr lang="es-CO" baseline="0" dirty="0" smtClean="0"/>
              <a:t> en uno solo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visualization</a:t>
            </a:r>
            <a:r>
              <a:rPr lang="es-CO" baseline="0" dirty="0" smtClean="0"/>
              <a:t> ayuda a tener un panorama general de los datos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587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403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Hay que agregar</a:t>
            </a:r>
            <a:r>
              <a:rPr lang="es-CO" baseline="0" dirty="0" smtClean="0"/>
              <a:t> el data </a:t>
            </a:r>
            <a:r>
              <a:rPr lang="es-CO" baseline="0" dirty="0" err="1" smtClean="0"/>
              <a:t>extraction</a:t>
            </a:r>
            <a:r>
              <a:rPr lang="es-CO" baseline="0" dirty="0" smtClean="0"/>
              <a:t> para que estén los datos en el mismo formato y contexto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aggregation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representation</a:t>
            </a:r>
            <a:r>
              <a:rPr lang="es-CO" baseline="0" dirty="0" smtClean="0"/>
              <a:t> que ayuda a tener un conjunto de varios </a:t>
            </a:r>
            <a:r>
              <a:rPr lang="es-CO" baseline="0" dirty="0" err="1" smtClean="0"/>
              <a:t>dataset</a:t>
            </a:r>
            <a:r>
              <a:rPr lang="es-CO" baseline="0" dirty="0" smtClean="0"/>
              <a:t> en uno solo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visualization</a:t>
            </a:r>
            <a:r>
              <a:rPr lang="es-CO" baseline="0" dirty="0" smtClean="0"/>
              <a:t> ayuda a tener un panorama general de los datos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75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Hay que agregar</a:t>
            </a:r>
            <a:r>
              <a:rPr lang="es-CO" baseline="0" dirty="0" smtClean="0"/>
              <a:t> el data </a:t>
            </a:r>
            <a:r>
              <a:rPr lang="es-CO" baseline="0" dirty="0" err="1" smtClean="0"/>
              <a:t>extraction</a:t>
            </a:r>
            <a:r>
              <a:rPr lang="es-CO" baseline="0" dirty="0" smtClean="0"/>
              <a:t> para que estén los datos en el mismo formato y contexto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aggregation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representation</a:t>
            </a:r>
            <a:r>
              <a:rPr lang="es-CO" baseline="0" dirty="0" smtClean="0"/>
              <a:t> que ayuda a tener un conjunto de varios </a:t>
            </a:r>
            <a:r>
              <a:rPr lang="es-CO" baseline="0" dirty="0" err="1" smtClean="0"/>
              <a:t>dataset</a:t>
            </a:r>
            <a:r>
              <a:rPr lang="es-CO" baseline="0" dirty="0" smtClean="0"/>
              <a:t> en uno solo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visualization</a:t>
            </a:r>
            <a:r>
              <a:rPr lang="es-CO" baseline="0" dirty="0" smtClean="0"/>
              <a:t> ayuda a tener un panorama general de los datos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70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Hay que agregar</a:t>
            </a:r>
            <a:r>
              <a:rPr lang="es-CO" baseline="0" dirty="0" smtClean="0"/>
              <a:t> el data </a:t>
            </a:r>
            <a:r>
              <a:rPr lang="es-CO" baseline="0" dirty="0" err="1" smtClean="0"/>
              <a:t>extraction</a:t>
            </a:r>
            <a:r>
              <a:rPr lang="es-CO" baseline="0" dirty="0" smtClean="0"/>
              <a:t> para que estén los datos en el mismo formato y contexto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aggregation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representation</a:t>
            </a:r>
            <a:r>
              <a:rPr lang="es-CO" baseline="0" dirty="0" smtClean="0"/>
              <a:t> que ayuda a tener un conjunto de varios </a:t>
            </a:r>
            <a:r>
              <a:rPr lang="es-CO" baseline="0" dirty="0" err="1" smtClean="0"/>
              <a:t>dataset</a:t>
            </a:r>
            <a:r>
              <a:rPr lang="es-CO" baseline="0" dirty="0" smtClean="0"/>
              <a:t> en uno solo</a:t>
            </a:r>
          </a:p>
          <a:p>
            <a:r>
              <a:rPr lang="es-CO" baseline="0" dirty="0" smtClean="0"/>
              <a:t>Data </a:t>
            </a:r>
            <a:r>
              <a:rPr lang="es-CO" baseline="0" dirty="0" err="1" smtClean="0"/>
              <a:t>visualization</a:t>
            </a:r>
            <a:r>
              <a:rPr lang="es-CO" baseline="0" dirty="0" smtClean="0"/>
              <a:t> ayuda a tener un panorama general de los datos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881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A81700AA-2C1B-4A7E-A4C0-433EB4DD36BF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086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2730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2922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93035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0088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42201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693345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6475-B440-4949-A9EE-C06DEBB9FD7D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214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F09F-045D-4542-9109-B3AE81BD1E21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883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8DE9-4560-4973-921C-03AFB3FE5EA1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80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0DDE5-719C-4FFE-A6E2-73F0B2958E80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294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AAFFA-4E93-4248-A87E-1CF06211A422}" type="datetime1">
              <a:rPr lang="es-CO" smtClean="0"/>
              <a:t>24/11/2017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631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2B9B-92D9-4953-B24D-FBDBD39BBC7D}" type="datetime1">
              <a:rPr lang="es-CO" smtClean="0"/>
              <a:t>24/11/2017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5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434514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3FCC-0D1F-46EF-87C4-B8A61CEB2461}" type="datetime1">
              <a:rPr lang="es-CO" smtClean="0"/>
              <a:t>24/11/2017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70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F7B5-9F67-42C2-9CFF-042BF06CE481}" type="datetime1">
              <a:rPr lang="es-CO" smtClean="0"/>
              <a:t>24/11/2017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64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B0A4-6542-4392-8824-B30ADC61C509}" type="datetime1">
              <a:rPr lang="es-CO" smtClean="0"/>
              <a:t>24/11/2017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721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0A8DA-A08E-4B4F-B9BF-9000AF9C7E07}" type="datetime1">
              <a:rPr lang="es-CO" smtClean="0"/>
              <a:t>24/11/2017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713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9.jf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dilbert.com/strip/2013-02-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4.jpeg"/><Relationship Id="rId12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Ciencia de los datos y ciberseguridad</a:t>
            </a:r>
          </a:p>
          <a:p>
            <a:pPr marL="0" indent="0" algn="ctr">
              <a:buNone/>
            </a:pPr>
            <a:endParaRPr lang="es-CO" sz="4500" dirty="0"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</a:t>
            </a:fld>
            <a:endParaRPr lang="es-CO"/>
          </a:p>
        </p:txBody>
      </p:sp>
      <p:sp>
        <p:nvSpPr>
          <p:cNvPr id="4" name="2 Subtítulo"/>
          <p:cNvSpPr txBox="1">
            <a:spLocks/>
          </p:cNvSpPr>
          <p:nvPr/>
        </p:nvSpPr>
        <p:spPr>
          <a:xfrm>
            <a:off x="1371600" y="393305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MSc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. Christian Camilo Urcuqui López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Research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 and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Development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 Leader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I2t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Research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Group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, Universidad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Icesi</a:t>
            </a:r>
            <a:endParaRPr lang="es-CO" sz="28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4" descr="Imagen relacionada">
            <a:extLst>
              <a:ext uri="{FF2B5EF4-FFF2-40B4-BE49-F238E27FC236}">
                <a16:creationId xmlns:a16="http://schemas.microsoft.com/office/drawing/2014/main" id="{D68E92C5-BB2E-4450-AD04-C99EB55A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n relacionada">
            <a:extLst>
              <a:ext uri="{FF2B5EF4-FFF2-40B4-BE49-F238E27FC236}">
                <a16:creationId xmlns:a16="http://schemas.microsoft.com/office/drawing/2014/main" id="{FD03DB69-A7A6-4D21-8C89-E943EA78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07" y="6193342"/>
            <a:ext cx="1377693" cy="66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dyn.web.whatsapp.com/pp?t=l&amp;u=573147558713-1510666685%40g.us&amp;i=1510667588&amp;e=https%3A%2F%2Fpps.whatsapp.net%2Fv%2Ft61.11540-24%2F23418829_1742873372687975_7326299207143260160_n.jpg%3Foe%3D5A19C3C6%26oh%3D7af826e9d9fca7b53ff7d746adfc9e3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4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55" y="5721574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5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10</a:t>
            </a:fld>
            <a:endParaRPr lang="es-CO"/>
          </a:p>
        </p:txBody>
      </p:sp>
      <p:pic>
        <p:nvPicPr>
          <p:cNvPr id="5" name="Picture 2" descr="Resultado de imagen para base de datos av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74276"/>
            <a:ext cx="4752528" cy="38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64109"/>
            <a:ext cx="3818095" cy="51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38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918660"/>
            <a:ext cx="7772400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200" b="1" dirty="0"/>
              <a:t>El software convencional de seguridad requiere en su proceso de identificación, de un esfuerzo humano que implica tiempo y </a:t>
            </a:r>
            <a:r>
              <a:rPr lang="es-CO" sz="3200" b="1" dirty="0" smtClean="0"/>
              <a:t>recursos.</a:t>
            </a:r>
            <a:endParaRPr lang="es-CO" sz="3200" b="1" dirty="0"/>
          </a:p>
          <a:p>
            <a:pPr marL="0" indent="0" algn="just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11</a:t>
            </a:fld>
            <a:endParaRPr lang="es-CO"/>
          </a:p>
        </p:txBody>
      </p:sp>
      <p:pic>
        <p:nvPicPr>
          <p:cNvPr id="2052" name="Picture 4" descr="Resultado de imagen para cyber security wo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54" y="4069456"/>
            <a:ext cx="4754091" cy="267518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7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12</a:t>
            </a:fld>
            <a:endParaRPr lang="es-CO"/>
          </a:p>
        </p:txBody>
      </p:sp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La imagen puede contener: 1 persona, pantalla y tex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5376596" cy="302433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30" y="1848592"/>
            <a:ext cx="2535675" cy="251651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07504" y="4584004"/>
            <a:ext cx="453623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</a:rPr>
              <a:t>Navarro, A., Sebastián, L., Urcuqui, C., Fuentes, M., &amp; </a:t>
            </a:r>
            <a:r>
              <a:rPr lang="es-CO" sz="1400" dirty="0" err="1">
                <a:latin typeface="Arial" panose="020B0604020202020204" pitchFamily="34" charset="0"/>
              </a:rPr>
              <a:t>Gomez</a:t>
            </a:r>
            <a:r>
              <a:rPr lang="es-CO" sz="1400" dirty="0">
                <a:latin typeface="Arial" panose="020B0604020202020204" pitchFamily="34" charset="0"/>
              </a:rPr>
              <a:t>, J. (2014). Análisis y caracterización de </a:t>
            </a:r>
            <a:r>
              <a:rPr lang="es-CO" sz="1400" dirty="0" err="1">
                <a:latin typeface="Arial" panose="020B0604020202020204" pitchFamily="34" charset="0"/>
              </a:rPr>
              <a:t>frameworks</a:t>
            </a:r>
            <a:r>
              <a:rPr lang="es-CO" sz="1400" dirty="0">
                <a:latin typeface="Arial" panose="020B0604020202020204" pitchFamily="34" charset="0"/>
              </a:rPr>
              <a:t> para detección de aplicaciones maliciosas en Android. </a:t>
            </a:r>
            <a:r>
              <a:rPr lang="es-CO" sz="1400" i="1" dirty="0">
                <a:latin typeface="Arial" panose="020B0604020202020204" pitchFamily="34" charset="0"/>
              </a:rPr>
              <a:t>XIV Jornada Internacional de Seguridad Informática ACIS</a:t>
            </a:r>
            <a:r>
              <a:rPr lang="es-CO" sz="1400" dirty="0">
                <a:latin typeface="Arial" panose="020B0604020202020204" pitchFamily="34" charset="0"/>
              </a:rPr>
              <a:t>, </a:t>
            </a:r>
            <a:r>
              <a:rPr lang="es-CO" sz="1400" i="1" dirty="0">
                <a:latin typeface="Arial" panose="020B0604020202020204" pitchFamily="34" charset="0"/>
              </a:rPr>
              <a:t>2014</a:t>
            </a:r>
            <a:r>
              <a:rPr lang="es-CO" sz="1400" dirty="0">
                <a:latin typeface="Arial" panose="020B0604020202020204" pitchFamily="34" charset="0"/>
              </a:rPr>
              <a:t>.</a:t>
            </a:r>
            <a:endParaRPr lang="es-CO" sz="1400" dirty="0"/>
          </a:p>
        </p:txBody>
      </p:sp>
      <p:sp>
        <p:nvSpPr>
          <p:cNvPr id="9" name="Rectángulo 8"/>
          <p:cNvSpPr/>
          <p:nvPr/>
        </p:nvSpPr>
        <p:spPr>
          <a:xfrm>
            <a:off x="4643735" y="4579781"/>
            <a:ext cx="4357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</a:rPr>
              <a:t>Londoño, S., Urcuqui, C. C., Cadavid, A. N., Amaya, M. F., &amp; Gómez, J. (2015). </a:t>
            </a:r>
            <a:r>
              <a:rPr lang="es-CO" sz="1400" dirty="0" err="1">
                <a:latin typeface="Arial" panose="020B0604020202020204" pitchFamily="34" charset="0"/>
              </a:rPr>
              <a:t>SafeCandy</a:t>
            </a:r>
            <a:r>
              <a:rPr lang="es-CO" sz="1400" dirty="0">
                <a:latin typeface="Arial" panose="020B0604020202020204" pitchFamily="34" charset="0"/>
              </a:rPr>
              <a:t>: </a:t>
            </a:r>
            <a:r>
              <a:rPr lang="es-CO" sz="1400" dirty="0" err="1">
                <a:latin typeface="Arial" panose="020B0604020202020204" pitchFamily="34" charset="0"/>
              </a:rPr>
              <a:t>System</a:t>
            </a:r>
            <a:r>
              <a:rPr lang="es-CO" sz="1400" dirty="0">
                <a:latin typeface="Arial" panose="020B0604020202020204" pitchFamily="34" charset="0"/>
              </a:rPr>
              <a:t> </a:t>
            </a:r>
            <a:r>
              <a:rPr lang="es-CO" sz="1400" dirty="0" err="1">
                <a:latin typeface="Arial" panose="020B0604020202020204" pitchFamily="34" charset="0"/>
              </a:rPr>
              <a:t>for</a:t>
            </a:r>
            <a:r>
              <a:rPr lang="es-CO" sz="1400" dirty="0">
                <a:latin typeface="Arial" panose="020B0604020202020204" pitchFamily="34" charset="0"/>
              </a:rPr>
              <a:t> </a:t>
            </a:r>
            <a:r>
              <a:rPr lang="es-CO" sz="1400" dirty="0" err="1">
                <a:latin typeface="Arial" panose="020B0604020202020204" pitchFamily="34" charset="0"/>
              </a:rPr>
              <a:t>security</a:t>
            </a:r>
            <a:r>
              <a:rPr lang="es-CO" sz="1400" dirty="0">
                <a:latin typeface="Arial" panose="020B0604020202020204" pitchFamily="34" charset="0"/>
              </a:rPr>
              <a:t>, </a:t>
            </a:r>
            <a:r>
              <a:rPr lang="es-CO" sz="1400" dirty="0" err="1">
                <a:latin typeface="Arial" panose="020B0604020202020204" pitchFamily="34" charset="0"/>
              </a:rPr>
              <a:t>analysis</a:t>
            </a:r>
            <a:r>
              <a:rPr lang="es-CO" sz="1400" dirty="0">
                <a:latin typeface="Arial" panose="020B0604020202020204" pitchFamily="34" charset="0"/>
              </a:rPr>
              <a:t> and </a:t>
            </a:r>
            <a:r>
              <a:rPr lang="es-CO" sz="1400" dirty="0" err="1">
                <a:latin typeface="Arial" panose="020B0604020202020204" pitchFamily="34" charset="0"/>
              </a:rPr>
              <a:t>validation</a:t>
            </a:r>
            <a:r>
              <a:rPr lang="es-CO" sz="1400" dirty="0">
                <a:latin typeface="Arial" panose="020B0604020202020204" pitchFamily="34" charset="0"/>
              </a:rPr>
              <a:t> in Android. </a:t>
            </a:r>
            <a:r>
              <a:rPr lang="es-CO" sz="1400" i="1" dirty="0">
                <a:latin typeface="Arial" panose="020B0604020202020204" pitchFamily="34" charset="0"/>
              </a:rPr>
              <a:t>Sistemas &amp; Telemática</a:t>
            </a:r>
            <a:r>
              <a:rPr lang="es-CO" sz="1400" dirty="0">
                <a:latin typeface="Arial" panose="020B0604020202020204" pitchFamily="34" charset="0"/>
              </a:rPr>
              <a:t>, </a:t>
            </a:r>
            <a:r>
              <a:rPr lang="es-CO" sz="1400" i="1" dirty="0">
                <a:latin typeface="Arial" panose="020B0604020202020204" pitchFamily="34" charset="0"/>
              </a:rPr>
              <a:t>13</a:t>
            </a:r>
            <a:r>
              <a:rPr lang="es-CO" sz="1400" dirty="0">
                <a:latin typeface="Arial" panose="020B0604020202020204" pitchFamily="34" charset="0"/>
              </a:rPr>
              <a:t>(35), 89-102.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4691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476672"/>
            <a:ext cx="7772400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b="1" dirty="0"/>
              <a:t>Uno de los caminos más prometedores es la aplicación de algoritmos de </a:t>
            </a:r>
            <a:r>
              <a:rPr lang="es-CO" sz="2800" b="1" i="1" dirty="0"/>
              <a:t>machine </a:t>
            </a:r>
            <a:r>
              <a:rPr lang="es-CO" sz="2800" b="1" i="1" dirty="0" err="1"/>
              <a:t>learning</a:t>
            </a:r>
            <a:r>
              <a:rPr lang="es-CO" sz="2800" b="1" dirty="0"/>
              <a:t> que permita ser más eficiente la labor de identificación de nuevas amenazas [3</a:t>
            </a:r>
            <a:r>
              <a:rPr lang="es-CO" sz="2800" b="1" dirty="0" smtClean="0"/>
              <a:t>].</a:t>
            </a:r>
            <a:endParaRPr lang="es-CO" sz="2800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13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539552" y="4300940"/>
            <a:ext cx="3754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CO" sz="2800" b="1" dirty="0"/>
              <a:t>Exploratorio (examinar datos sin hipótesis previa)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88024" y="4279077"/>
            <a:ext cx="3898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CO" sz="2800" b="1" dirty="0" smtClean="0"/>
              <a:t>Confirmatorio </a:t>
            </a:r>
            <a:r>
              <a:rPr lang="es-CO" sz="2800" b="1" dirty="0"/>
              <a:t>(examinar datos con una hipótesis previa)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3131840" y="3414981"/>
            <a:ext cx="792088" cy="864096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148064" y="3464882"/>
            <a:ext cx="864096" cy="836058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14</a:t>
            </a:fld>
            <a:endParaRPr lang="es-CO"/>
          </a:p>
        </p:txBody>
      </p:sp>
      <p:pic>
        <p:nvPicPr>
          <p:cNvPr id="7170" name="Picture 2" descr=" - Dilbert by Scott Ad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204864"/>
            <a:ext cx="857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5133365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Figura </a:t>
            </a:r>
            <a:r>
              <a:rPr lang="es-CO" dirty="0" smtClean="0"/>
              <a:t>2. </a:t>
            </a:r>
            <a:r>
              <a:rPr lang="es-CO" dirty="0" err="1"/>
              <a:t>Dilbert</a:t>
            </a:r>
            <a:r>
              <a:rPr lang="es-CO" dirty="0"/>
              <a:t> – Machine </a:t>
            </a:r>
            <a:r>
              <a:rPr lang="es-CO" dirty="0" err="1"/>
              <a:t>Learning</a:t>
            </a:r>
            <a:r>
              <a:rPr lang="es-CO" dirty="0"/>
              <a:t> </a:t>
            </a:r>
            <a:r>
              <a:rPr lang="es-CO" dirty="0" smtClean="0"/>
              <a:t>[4]</a:t>
            </a:r>
            <a:endParaRPr lang="es-CO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CB9F7489-4116-43DA-A91B-936D1B2B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3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</a:t>
            </a:r>
            <a:r>
              <a:rPr lang="es-CO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es-CO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15</a:t>
            </a:fld>
            <a:endParaRPr lang="es-CO"/>
          </a:p>
        </p:txBody>
      </p:sp>
      <p:pic>
        <p:nvPicPr>
          <p:cNvPr id="8194" name="Picture 2" descr="Resultado de imagen para netf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4744"/>
            <a:ext cx="3912369" cy="220070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visual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05" y="3587289"/>
            <a:ext cx="6073789" cy="255813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para self driving ca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12" y="1417638"/>
            <a:ext cx="3751135" cy="212173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>
            <a:extLst>
              <a:ext uri="{FF2B5EF4-FFF2-40B4-BE49-F238E27FC236}">
                <a16:creationId xmlns:a16="http://schemas.microsoft.com/office/drawing/2014/main" id="{2B80990E-F92D-4BC5-A1C2-89EAFE840AF6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8" name="Picture 4" descr="Imagen relacionada">
            <a:extLst>
              <a:ext uri="{FF2B5EF4-FFF2-40B4-BE49-F238E27FC236}">
                <a16:creationId xmlns:a16="http://schemas.microsoft.com/office/drawing/2014/main" id="{F1755CA7-333A-4FAD-9786-9310CB71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16</a:t>
            </a:fld>
            <a:endParaRPr lang="es-CO"/>
          </a:p>
        </p:txBody>
      </p:sp>
      <p:pic>
        <p:nvPicPr>
          <p:cNvPr id="10242" name="Picture 2" descr="Resultado de imagen para traditional programming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86657"/>
            <a:ext cx="4044417" cy="3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50681517-7AE2-4CB2-985C-08D91F7CC4AD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0D86CEE-A510-4054-BA31-8B8A0179EE07}"/>
              </a:ext>
            </a:extLst>
          </p:cNvPr>
          <p:cNvSpPr txBox="1">
            <a:spLocks/>
          </p:cNvSpPr>
          <p:nvPr/>
        </p:nvSpPr>
        <p:spPr>
          <a:xfrm>
            <a:off x="4211960" y="1786657"/>
            <a:ext cx="4629441" cy="2938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CO" sz="2800" dirty="0"/>
              <a:t>El aprendizaje de máquina es la ciencia que hace parte de la Inteligencia artificial que permite a los computadores aprender, sin ser programados de forma explicita </a:t>
            </a:r>
            <a:r>
              <a:rPr lang="es-CO" sz="2800" dirty="0" smtClean="0"/>
              <a:t>[5].</a:t>
            </a:r>
            <a:endParaRPr lang="es-CO" sz="2800" dirty="0"/>
          </a:p>
          <a:p>
            <a:endParaRPr lang="es-CO" sz="2800" dirty="0"/>
          </a:p>
        </p:txBody>
      </p:sp>
      <p:pic>
        <p:nvPicPr>
          <p:cNvPr id="11" name="Picture 4" descr="Imagen relacionada">
            <a:extLst>
              <a:ext uri="{FF2B5EF4-FFF2-40B4-BE49-F238E27FC236}">
                <a16:creationId xmlns:a16="http://schemas.microsoft.com/office/drawing/2014/main" id="{CB9F7489-4116-43DA-A91B-936D1B2B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9012" y="1628800"/>
            <a:ext cx="7772400" cy="36491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sz="2800" dirty="0"/>
              <a:t>Inteligencia artificial – Machine </a:t>
            </a:r>
            <a:r>
              <a:rPr lang="es-CO" sz="2800" dirty="0" err="1"/>
              <a:t>Learning</a:t>
            </a:r>
            <a:endParaRPr lang="es-CO" sz="2800" dirty="0"/>
          </a:p>
          <a:p>
            <a:pPr marL="0" lvl="0" indent="0">
              <a:buNone/>
            </a:pPr>
            <a:endParaRPr lang="es-ES_tradnl" sz="2800" dirty="0"/>
          </a:p>
          <a:p>
            <a:pPr marL="0" lvl="0" indent="0" algn="just">
              <a:buNone/>
            </a:pPr>
            <a:r>
              <a:rPr lang="es-CO" sz="2800" dirty="0"/>
              <a:t>Busca que un sistema tenga la capacidad de aprender en entornos variables sin ser programado de forma explícita. </a:t>
            </a:r>
            <a:endParaRPr lang="es-ES_tradnl" sz="2800" dirty="0"/>
          </a:p>
          <a:p>
            <a:r>
              <a:rPr lang="es-ES_tradnl" sz="2800" dirty="0"/>
              <a:t>Aprendizaje supervisado.</a:t>
            </a:r>
          </a:p>
          <a:p>
            <a:r>
              <a:rPr lang="es-ES_tradnl" sz="2800" dirty="0"/>
              <a:t>Aprendizaje no supervisado.</a:t>
            </a:r>
          </a:p>
          <a:p>
            <a:r>
              <a:rPr lang="es-ES_tradnl" sz="2800" dirty="0"/>
              <a:t>Aprendizaje </a:t>
            </a:r>
            <a:r>
              <a:rPr lang="es-ES_tradnl" sz="2800" dirty="0" err="1"/>
              <a:t>semisupervisado</a:t>
            </a:r>
            <a:r>
              <a:rPr lang="es-ES_tradnl" sz="2800" dirty="0"/>
              <a:t>.</a:t>
            </a:r>
          </a:p>
          <a:p>
            <a:r>
              <a:rPr lang="es-ES_tradnl" sz="2800" dirty="0"/>
              <a:t>Aprendizaje por refuerzo.</a:t>
            </a:r>
            <a:endParaRPr lang="es-CO" sz="2800" dirty="0"/>
          </a:p>
          <a:p>
            <a:endParaRPr lang="es-CO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17</a:t>
            </a:fld>
            <a:endParaRPr lang="es-CO"/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1C3537AC-CF97-402D-B38C-1876BDC25B59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B2AA0A9A-3F80-42E6-910D-44C5AA16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09837" y="1198328"/>
            <a:ext cx="7772400" cy="364913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s-CO" sz="2400" dirty="0"/>
              <a:t>Clasificación: predecir la categoría de un ítem.</a:t>
            </a:r>
          </a:p>
          <a:p>
            <a:pPr lvl="1"/>
            <a:r>
              <a:rPr lang="es-CO" sz="2400" dirty="0"/>
              <a:t>Regresión: predecir un valor continuo.</a:t>
            </a:r>
          </a:p>
          <a:p>
            <a:pPr lvl="1"/>
            <a:r>
              <a:rPr lang="es-CO" sz="2400" dirty="0"/>
              <a:t>Detección de anomalías.</a:t>
            </a:r>
          </a:p>
          <a:p>
            <a:pPr lvl="1"/>
            <a:r>
              <a:rPr lang="es-CO" sz="2400" dirty="0" err="1"/>
              <a:t>Clustering</a:t>
            </a:r>
            <a:r>
              <a:rPr lang="es-CO" sz="2400" dirty="0"/>
              <a:t>: encontrar grupos de elementos similares.</a:t>
            </a:r>
          </a:p>
          <a:p>
            <a:pPr lvl="1"/>
            <a:r>
              <a:rPr lang="es-CO" sz="2400" dirty="0"/>
              <a:t>Asociaciones: encontrar reglas de concurrencia.</a:t>
            </a:r>
          </a:p>
          <a:p>
            <a:pPr lvl="1"/>
            <a:r>
              <a:rPr lang="es-CO" sz="2400" dirty="0"/>
              <a:t>Secuencias: encontrar secuencias de eventos.</a:t>
            </a:r>
          </a:p>
          <a:p>
            <a:pPr lvl="1"/>
            <a:r>
              <a:rPr lang="es-CO" sz="2400" dirty="0"/>
              <a:t>Resumen: simplificar la representación de información.</a:t>
            </a:r>
          </a:p>
          <a:p>
            <a:pPr lvl="1"/>
            <a:r>
              <a:rPr lang="es-CO" sz="2400" dirty="0"/>
              <a:t>Visualización: facilitar la comprensión y el descubrimiento.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18</a:t>
            </a:fld>
            <a:endParaRPr lang="es-CO"/>
          </a:p>
        </p:txBody>
      </p:sp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64F0297F-470C-4F02-9229-1D8C3F7C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08FC4D29-9DD7-440C-B70A-90A275C25F33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D94D7E98-1E6E-4D85-A291-1551DD66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71" y="4847461"/>
            <a:ext cx="3893658" cy="19078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19</a:t>
            </a:fld>
            <a:endParaRPr lang="es-CO"/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¿BIG DATA?</a:t>
            </a:r>
          </a:p>
        </p:txBody>
      </p:sp>
      <p:pic>
        <p:nvPicPr>
          <p:cNvPr id="5122" name="Picture 2" descr="Resultado de imagen para redes social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42619"/>
            <a:ext cx="2462431" cy="24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correos electronic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58" y="1567496"/>
            <a:ext cx="1507138" cy="150713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Resultado de imagen para wearab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489" y="1572788"/>
            <a:ext cx="3195878" cy="215721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n para metadat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68" y="1340897"/>
            <a:ext cx="2536904" cy="196033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Resultado de imagen para transacciones bancari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72" y="3687739"/>
            <a:ext cx="2119095" cy="211909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Resultado de imagen para camaras vigilanc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40" y="4298506"/>
            <a:ext cx="2619375" cy="22288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arCamp Security Edition 20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844824"/>
            <a:ext cx="4618856" cy="4281339"/>
          </a:xfrm>
        </p:spPr>
        <p:txBody>
          <a:bodyPr>
            <a:normAutofit/>
          </a:bodyPr>
          <a:lstStyle/>
          <a:p>
            <a:r>
              <a:rPr lang="es-CO" sz="2800" dirty="0"/>
              <a:t>Grupo de investigación i2t</a:t>
            </a:r>
          </a:p>
          <a:p>
            <a:r>
              <a:rPr lang="es-CO" sz="2800" dirty="0"/>
              <a:t>Líneas de investigación:</a:t>
            </a:r>
          </a:p>
          <a:p>
            <a:pPr lvl="1"/>
            <a:r>
              <a:rPr lang="es-CO" sz="2400" dirty="0"/>
              <a:t>Seguridad de la computación.</a:t>
            </a:r>
          </a:p>
          <a:p>
            <a:pPr lvl="1"/>
            <a:r>
              <a:rPr lang="es-CO" sz="2400" dirty="0"/>
              <a:t>Aplicación de la ciencia de los datos.</a:t>
            </a:r>
          </a:p>
          <a:p>
            <a:r>
              <a:rPr lang="es-CO" sz="2800" dirty="0"/>
              <a:t>Contacto</a:t>
            </a:r>
          </a:p>
          <a:p>
            <a:pPr lvl="1"/>
            <a:r>
              <a:rPr lang="es-CO" sz="2400" dirty="0"/>
              <a:t>urcuqui.github.com</a:t>
            </a:r>
          </a:p>
          <a:p>
            <a:pPr lvl="1"/>
            <a:r>
              <a:rPr lang="es-CO" sz="2400" dirty="0"/>
              <a:t>ccurcuqui@icesi.edu.co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</a:t>
            </a:fld>
            <a:endParaRPr lang="es-CO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Presentación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52" y="4500493"/>
            <a:ext cx="1617397" cy="77095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34" y="4500493"/>
            <a:ext cx="1593543" cy="7595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63" y="1759895"/>
            <a:ext cx="3452214" cy="258646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07" y="6193342"/>
            <a:ext cx="1377693" cy="66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a imagen puede contener: tex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52" y="5672371"/>
            <a:ext cx="1133298" cy="1133298"/>
          </a:xfrm>
          <a:prstGeom prst="rect">
            <a:avLst/>
          </a:prstGeom>
          <a:noFill/>
          <a:effectLst>
            <a:innerShdw blurRad="812800">
              <a:prstClr val="black"/>
            </a:inn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8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20</a:t>
            </a:fld>
            <a:endParaRPr lang="es-CO"/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Tipos de análisis 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730813" y="1463891"/>
            <a:ext cx="4629441" cy="3170502"/>
          </a:xfrm>
        </p:spPr>
        <p:txBody>
          <a:bodyPr>
            <a:normAutofit/>
          </a:bodyPr>
          <a:lstStyle/>
          <a:p>
            <a:r>
              <a:rPr lang="es-CO" sz="3600" dirty="0"/>
              <a:t>Cuantitativos.</a:t>
            </a:r>
          </a:p>
          <a:p>
            <a:r>
              <a:rPr lang="es-CO" sz="3600" dirty="0"/>
              <a:t>Cualitativos.</a:t>
            </a:r>
          </a:p>
          <a:p>
            <a:r>
              <a:rPr lang="es-CO" sz="3600" dirty="0"/>
              <a:t>Minería de datos.</a:t>
            </a:r>
          </a:p>
        </p:txBody>
      </p:sp>
      <p:pic>
        <p:nvPicPr>
          <p:cNvPr id="12" name="Picture 2" descr="Resultado de imagen para big data">
            <a:extLst>
              <a:ext uri="{FF2B5EF4-FFF2-40B4-BE49-F238E27FC236}">
                <a16:creationId xmlns:a16="http://schemas.microsoft.com/office/drawing/2014/main" id="{C8252651-2F1C-4C9A-8F62-C32F29546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4979"/>
            <a:ext cx="4614181" cy="280831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21</a:t>
            </a:fld>
            <a:endParaRPr lang="es-CO"/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82467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analytics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93083" y="1176163"/>
            <a:ext cx="8157833" cy="40839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b="1" dirty="0"/>
              <a:t>“</a:t>
            </a:r>
            <a:r>
              <a:rPr lang="es-CO" sz="2800" b="1" dirty="0" err="1"/>
              <a:t>Analytics</a:t>
            </a:r>
            <a:r>
              <a:rPr lang="es-CO" sz="2800" b="1" dirty="0"/>
              <a:t> </a:t>
            </a:r>
            <a:r>
              <a:rPr lang="es-CO" sz="2800" b="1" dirty="0" err="1"/>
              <a:t>tools</a:t>
            </a:r>
            <a:r>
              <a:rPr lang="es-CO" sz="2800" b="1" dirty="0"/>
              <a:t> can </a:t>
            </a:r>
            <a:r>
              <a:rPr lang="es-CO" sz="2800" b="1" dirty="0" err="1"/>
              <a:t>automate</a:t>
            </a:r>
            <a:r>
              <a:rPr lang="es-CO" sz="2800" b="1" dirty="0"/>
              <a:t> data </a:t>
            </a:r>
            <a:r>
              <a:rPr lang="es-CO" sz="2800" b="1" dirty="0" err="1"/>
              <a:t>analyses</a:t>
            </a:r>
            <a:r>
              <a:rPr lang="es-CO" sz="2800" b="1" dirty="0"/>
              <a:t> </a:t>
            </a:r>
            <a:r>
              <a:rPr lang="es-CO" sz="2800" dirty="0" err="1"/>
              <a:t>through</a:t>
            </a:r>
            <a:r>
              <a:rPr lang="es-CO" sz="2800" dirty="0"/>
              <a:t> </a:t>
            </a:r>
            <a:r>
              <a:rPr lang="es-CO" sz="2800" dirty="0" err="1"/>
              <a:t>the</a:t>
            </a:r>
            <a:r>
              <a:rPr lang="es-CO" sz="2800" dirty="0"/>
              <a:t> use of </a:t>
            </a:r>
            <a:r>
              <a:rPr lang="es-CO" sz="2800" dirty="0" err="1"/>
              <a:t>highly</a:t>
            </a:r>
            <a:r>
              <a:rPr lang="es-CO" sz="2800" dirty="0"/>
              <a:t> </a:t>
            </a:r>
            <a:r>
              <a:rPr lang="es-CO" sz="2800" dirty="0" err="1"/>
              <a:t>scalable</a:t>
            </a:r>
            <a:r>
              <a:rPr lang="es-CO" sz="2800" dirty="0"/>
              <a:t> </a:t>
            </a:r>
            <a:r>
              <a:rPr lang="es-CO" sz="2800" dirty="0" err="1"/>
              <a:t>computational</a:t>
            </a:r>
            <a:r>
              <a:rPr lang="es-CO" sz="2800" dirty="0"/>
              <a:t> </a:t>
            </a:r>
            <a:r>
              <a:rPr lang="es-CO" sz="2800" dirty="0" err="1"/>
              <a:t>technologies</a:t>
            </a:r>
            <a:r>
              <a:rPr lang="es-CO" sz="2800" dirty="0"/>
              <a:t> </a:t>
            </a:r>
            <a:r>
              <a:rPr lang="es-CO" sz="2800" dirty="0" err="1"/>
              <a:t>that</a:t>
            </a:r>
            <a:r>
              <a:rPr lang="es-CO" sz="2800" dirty="0"/>
              <a:t> </a:t>
            </a:r>
            <a:r>
              <a:rPr lang="es-CO" sz="2800" dirty="0" err="1"/>
              <a:t>apply</a:t>
            </a:r>
            <a:r>
              <a:rPr lang="es-CO" sz="2800" dirty="0"/>
              <a:t> </a:t>
            </a:r>
            <a:r>
              <a:rPr lang="es-CO" sz="2800" dirty="0" err="1"/>
              <a:t>automated</a:t>
            </a:r>
            <a:r>
              <a:rPr lang="es-CO" sz="2800" dirty="0"/>
              <a:t> </a:t>
            </a:r>
            <a:r>
              <a:rPr lang="es-CO" sz="2800" dirty="0" err="1"/>
              <a:t>statistical</a:t>
            </a:r>
            <a:r>
              <a:rPr lang="es-CO" sz="2800" dirty="0"/>
              <a:t> </a:t>
            </a:r>
            <a:r>
              <a:rPr lang="es-CO" sz="2800" dirty="0" err="1"/>
              <a:t>quantitative</a:t>
            </a:r>
            <a:r>
              <a:rPr lang="es-CO" sz="2800" dirty="0"/>
              <a:t> </a:t>
            </a:r>
            <a:r>
              <a:rPr lang="es-CO" sz="2800" dirty="0" err="1"/>
              <a:t>analysis</a:t>
            </a:r>
            <a:r>
              <a:rPr lang="es-CO" sz="2800" dirty="0"/>
              <a:t>, data </a:t>
            </a:r>
            <a:r>
              <a:rPr lang="es-CO" sz="2800" dirty="0" err="1"/>
              <a:t>mining</a:t>
            </a:r>
            <a:r>
              <a:rPr lang="es-CO" sz="2800" dirty="0"/>
              <a:t> and machine </a:t>
            </a:r>
            <a:r>
              <a:rPr lang="es-CO" sz="2800" dirty="0" err="1"/>
              <a:t>learning</a:t>
            </a:r>
            <a:r>
              <a:rPr lang="es-CO" sz="2800" dirty="0"/>
              <a:t> </a:t>
            </a:r>
            <a:r>
              <a:rPr lang="es-CO" sz="2800" dirty="0" err="1"/>
              <a:t>techniques</a:t>
            </a:r>
            <a:r>
              <a:rPr lang="es-CO" sz="2800" dirty="0" smtClean="0"/>
              <a:t>” [6]. </a:t>
            </a:r>
            <a:endParaRPr lang="es-CO" sz="2800" dirty="0"/>
          </a:p>
        </p:txBody>
      </p:sp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22</a:t>
            </a:fld>
            <a:endParaRPr lang="es-CO"/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784856" y="1463188"/>
            <a:ext cx="3384376" cy="4269365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CO" sz="2800" b="1" u="sng" dirty="0" err="1"/>
              <a:t>Statistical</a:t>
            </a:r>
            <a:r>
              <a:rPr lang="es-CO" sz="2800" b="1" u="sng" dirty="0"/>
              <a:t> </a:t>
            </a:r>
            <a:r>
              <a:rPr lang="es-CO" sz="2800" b="1" u="sng" dirty="0" err="1"/>
              <a:t>Analysis</a:t>
            </a:r>
            <a:endParaRPr lang="es-CO" sz="2800" b="1" u="sng" dirty="0"/>
          </a:p>
          <a:p>
            <a:pPr algn="just"/>
            <a:r>
              <a:rPr lang="es-CO" sz="2800" dirty="0"/>
              <a:t>A/B </a:t>
            </a:r>
            <a:r>
              <a:rPr lang="es-CO" sz="2800" dirty="0" err="1"/>
              <a:t>Testing</a:t>
            </a:r>
            <a:endParaRPr lang="es-CO" sz="2800" dirty="0"/>
          </a:p>
          <a:p>
            <a:pPr algn="just"/>
            <a:r>
              <a:rPr lang="es-CO" sz="2800" dirty="0" err="1"/>
              <a:t>Correlation</a:t>
            </a:r>
            <a:endParaRPr lang="es-CO" sz="2800" dirty="0"/>
          </a:p>
          <a:p>
            <a:pPr algn="just"/>
            <a:r>
              <a:rPr lang="es-CO" sz="2800" dirty="0" err="1"/>
              <a:t>Regression</a:t>
            </a:r>
            <a:endParaRPr lang="es-CO" sz="2800" dirty="0"/>
          </a:p>
          <a:p>
            <a:pPr marL="0" indent="0" algn="just">
              <a:buNone/>
            </a:pPr>
            <a:r>
              <a:rPr lang="es-CO" sz="2800" b="1" u="sng" dirty="0"/>
              <a:t>Visual </a:t>
            </a:r>
            <a:r>
              <a:rPr lang="es-CO" sz="2800" b="1" u="sng" dirty="0" err="1"/>
              <a:t>Analysis</a:t>
            </a:r>
            <a:endParaRPr lang="es-CO" sz="2800" b="1" u="sng" dirty="0"/>
          </a:p>
          <a:p>
            <a:pPr algn="just"/>
            <a:r>
              <a:rPr lang="es-CO" sz="2800" dirty="0" err="1"/>
              <a:t>Heat</a:t>
            </a:r>
            <a:r>
              <a:rPr lang="es-CO" sz="2800" dirty="0"/>
              <a:t> </a:t>
            </a:r>
            <a:r>
              <a:rPr lang="es-CO" sz="2800" dirty="0" err="1"/>
              <a:t>Maps</a:t>
            </a:r>
            <a:endParaRPr lang="es-CO" sz="2800" dirty="0"/>
          </a:p>
          <a:p>
            <a:pPr algn="just"/>
            <a:r>
              <a:rPr lang="es-CO" sz="2800" dirty="0"/>
              <a:t>Time Series </a:t>
            </a:r>
            <a:r>
              <a:rPr lang="es-CO" sz="2800" dirty="0" err="1"/>
              <a:t>Analysis</a:t>
            </a:r>
            <a:endParaRPr lang="es-CO" sz="2800" dirty="0"/>
          </a:p>
          <a:p>
            <a:pPr algn="just"/>
            <a:r>
              <a:rPr lang="es-CO" sz="2800" dirty="0"/>
              <a:t>Network </a:t>
            </a:r>
            <a:r>
              <a:rPr lang="es-CO" sz="2800" dirty="0" err="1"/>
              <a:t>Analysis</a:t>
            </a:r>
            <a:endParaRPr lang="es-CO" sz="2800" dirty="0"/>
          </a:p>
          <a:p>
            <a:pPr algn="just"/>
            <a:r>
              <a:rPr lang="es-CO" sz="2800" dirty="0" err="1"/>
              <a:t>Spatial</a:t>
            </a:r>
            <a:r>
              <a:rPr lang="es-CO" sz="2800" dirty="0"/>
              <a:t> Data </a:t>
            </a:r>
            <a:r>
              <a:rPr lang="es-CO" sz="2800" dirty="0" err="1"/>
              <a:t>Analysis</a:t>
            </a:r>
            <a:endParaRPr lang="es-CO" sz="280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ED9498BE-45F3-4333-A07D-78774A77452E}"/>
              </a:ext>
            </a:extLst>
          </p:cNvPr>
          <p:cNvSpPr txBox="1">
            <a:spLocks/>
          </p:cNvSpPr>
          <p:nvPr/>
        </p:nvSpPr>
        <p:spPr>
          <a:xfrm>
            <a:off x="4456986" y="1196752"/>
            <a:ext cx="4399260" cy="539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O" sz="2600" b="1" u="sng" dirty="0"/>
              <a:t>Machine </a:t>
            </a:r>
            <a:r>
              <a:rPr lang="es-CO" sz="2600" b="1" u="sng" dirty="0" err="1"/>
              <a:t>Learning</a:t>
            </a:r>
            <a:endParaRPr lang="es-CO" sz="2600" b="1" u="sng" dirty="0"/>
          </a:p>
          <a:p>
            <a:pPr algn="just"/>
            <a:r>
              <a:rPr lang="es-CO" sz="2600" dirty="0" err="1"/>
              <a:t>Classification</a:t>
            </a:r>
            <a:endParaRPr lang="es-CO" sz="2600" dirty="0"/>
          </a:p>
          <a:p>
            <a:pPr algn="just"/>
            <a:r>
              <a:rPr lang="es-CO" sz="2600" dirty="0" err="1"/>
              <a:t>Clustering</a:t>
            </a:r>
            <a:endParaRPr lang="es-CO" sz="2600" dirty="0"/>
          </a:p>
          <a:p>
            <a:pPr algn="just"/>
            <a:r>
              <a:rPr lang="es-CO" sz="2600" dirty="0" err="1"/>
              <a:t>Outlier</a:t>
            </a:r>
            <a:r>
              <a:rPr lang="es-CO" sz="2600" dirty="0"/>
              <a:t> </a:t>
            </a:r>
            <a:r>
              <a:rPr lang="es-CO" sz="2600" dirty="0" err="1"/>
              <a:t>Detection</a:t>
            </a:r>
            <a:endParaRPr lang="es-CO" sz="2600" dirty="0"/>
          </a:p>
          <a:p>
            <a:pPr algn="just"/>
            <a:r>
              <a:rPr lang="es-CO" sz="2600" dirty="0" err="1"/>
              <a:t>Filtering</a:t>
            </a:r>
            <a:endParaRPr lang="es-CO" sz="2600" dirty="0"/>
          </a:p>
          <a:p>
            <a:pPr marL="0" indent="0" algn="just">
              <a:buFont typeface="Arial"/>
              <a:buNone/>
            </a:pPr>
            <a:r>
              <a:rPr lang="es-CO" sz="2600" b="1" u="sng" dirty="0" err="1"/>
              <a:t>Semantic</a:t>
            </a:r>
            <a:r>
              <a:rPr lang="es-CO" sz="2600" b="1" u="sng" dirty="0"/>
              <a:t> </a:t>
            </a:r>
            <a:r>
              <a:rPr lang="es-CO" sz="2600" b="1" u="sng" dirty="0" err="1"/>
              <a:t>Analysis</a:t>
            </a:r>
            <a:endParaRPr lang="es-CO" sz="2600" b="1" u="sng" dirty="0"/>
          </a:p>
          <a:p>
            <a:pPr algn="just"/>
            <a:r>
              <a:rPr lang="es-CO" sz="2600" dirty="0"/>
              <a:t>Natural </a:t>
            </a:r>
            <a:r>
              <a:rPr lang="es-CO" sz="2600" dirty="0" err="1"/>
              <a:t>Languaje</a:t>
            </a:r>
            <a:r>
              <a:rPr lang="es-CO" sz="2600" dirty="0"/>
              <a:t> Processing</a:t>
            </a:r>
          </a:p>
          <a:p>
            <a:pPr algn="just"/>
            <a:r>
              <a:rPr lang="es-CO" sz="2600" dirty="0"/>
              <a:t>Text </a:t>
            </a:r>
            <a:r>
              <a:rPr lang="es-CO" sz="2600" dirty="0" err="1"/>
              <a:t>Analytics</a:t>
            </a:r>
            <a:endParaRPr lang="es-CO" sz="2600" dirty="0"/>
          </a:p>
          <a:p>
            <a:pPr algn="just"/>
            <a:r>
              <a:rPr lang="es-CO" sz="2600" dirty="0" err="1"/>
              <a:t>Sentiment</a:t>
            </a:r>
            <a:r>
              <a:rPr lang="es-CO" sz="2600" dirty="0"/>
              <a:t> </a:t>
            </a:r>
            <a:r>
              <a:rPr lang="es-CO" sz="2600" dirty="0" err="1"/>
              <a:t>Analysis</a:t>
            </a:r>
            <a:endParaRPr lang="es-CO" sz="2600" dirty="0"/>
          </a:p>
        </p:txBody>
      </p:sp>
      <p:pic>
        <p:nvPicPr>
          <p:cNvPr id="13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analytics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9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23</a:t>
            </a:fld>
            <a:endParaRPr lang="es-CO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" y="1809787"/>
            <a:ext cx="7955760" cy="415441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CuadroTexto 12"/>
          <p:cNvSpPr txBox="1"/>
          <p:nvPr/>
        </p:nvSpPr>
        <p:spPr>
          <a:xfrm>
            <a:off x="-27560" y="5987017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Figura </a:t>
            </a:r>
            <a:r>
              <a:rPr lang="es-CO" dirty="0" smtClean="0"/>
              <a:t>3. </a:t>
            </a:r>
            <a:r>
              <a:rPr lang="es-CO" dirty="0"/>
              <a:t>Ciclo de vida de la analítica</a:t>
            </a:r>
          </a:p>
        </p:txBody>
      </p:sp>
      <p:sp>
        <p:nvSpPr>
          <p:cNvPr id="3" name="Flecha curvada hacia la izquierda 2"/>
          <p:cNvSpPr/>
          <p:nvPr/>
        </p:nvSpPr>
        <p:spPr>
          <a:xfrm rot="10016065">
            <a:off x="2314625" y="3696840"/>
            <a:ext cx="750837" cy="20830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</a:t>
            </a:r>
          </a:p>
        </p:txBody>
      </p:sp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94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51920" y="1600201"/>
            <a:ext cx="4834880" cy="2548880"/>
          </a:xfrm>
        </p:spPr>
        <p:txBody>
          <a:bodyPr>
            <a:normAutofit/>
          </a:bodyPr>
          <a:lstStyle/>
          <a:p>
            <a:r>
              <a:rPr lang="es-CO" sz="2800" dirty="0"/>
              <a:t>¿Como clasificar para Android un software benigno y un maligno?</a:t>
            </a:r>
          </a:p>
          <a:p>
            <a:r>
              <a:rPr lang="es-CO" sz="2800" dirty="0"/>
              <a:t>¿Como identificar una página web con contenido maligno?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24</a:t>
            </a:fld>
            <a:endParaRPr lang="es-CO"/>
          </a:p>
        </p:txBody>
      </p:sp>
      <p:pic>
        <p:nvPicPr>
          <p:cNvPr id="2050" name="Picture 2" descr="Resultado de imagen para pre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09" y="3515130"/>
            <a:ext cx="3394720" cy="251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 derecha 4"/>
          <p:cNvSpPr/>
          <p:nvPr/>
        </p:nvSpPr>
        <p:spPr>
          <a:xfrm>
            <a:off x="-1152128" y="2060848"/>
            <a:ext cx="115212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Pregunta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86 0.00532 L 0.41962 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25</a:t>
            </a:fld>
            <a:endParaRPr lang="es-CO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" y="1809787"/>
            <a:ext cx="7955760" cy="41544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27560" y="5987017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Figura </a:t>
            </a:r>
            <a:r>
              <a:rPr lang="es-CO" dirty="0" smtClean="0"/>
              <a:t>3. </a:t>
            </a:r>
            <a:r>
              <a:rPr lang="es-CO" dirty="0" smtClean="0"/>
              <a:t>Ciclo de vida de la analítica</a:t>
            </a:r>
            <a:endParaRPr lang="es-CO" dirty="0"/>
          </a:p>
        </p:txBody>
      </p:sp>
      <p:sp>
        <p:nvSpPr>
          <p:cNvPr id="3" name="Flecha curvada hacia la izquierda 2"/>
          <p:cNvSpPr/>
          <p:nvPr/>
        </p:nvSpPr>
        <p:spPr>
          <a:xfrm rot="10016065">
            <a:off x="2314625" y="3696840"/>
            <a:ext cx="750837" cy="20830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240684" y="1700808"/>
            <a:ext cx="3643684" cy="1296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81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7772400" cy="4522441"/>
          </a:xfrm>
        </p:spPr>
        <p:txBody>
          <a:bodyPr>
            <a:normAutofit lnSpcReduction="10000"/>
          </a:bodyPr>
          <a:lstStyle/>
          <a:p>
            <a:pPr algn="just"/>
            <a:r>
              <a:rPr lang="es-CO" sz="2800" dirty="0"/>
              <a:t>Las aplicaciones se encuentran compiladas en un archivo Android </a:t>
            </a:r>
            <a:r>
              <a:rPr lang="es-CO" sz="2800" dirty="0" err="1"/>
              <a:t>Application</a:t>
            </a:r>
            <a:r>
              <a:rPr lang="es-CO" sz="2800" dirty="0"/>
              <a:t> </a:t>
            </a:r>
            <a:r>
              <a:rPr lang="es-CO" sz="2800" dirty="0" err="1"/>
              <a:t>Package</a:t>
            </a:r>
            <a:r>
              <a:rPr lang="es-CO" sz="2800" dirty="0"/>
              <a:t> (APK).</a:t>
            </a:r>
          </a:p>
          <a:p>
            <a:pPr lvl="1" algn="just"/>
            <a:r>
              <a:rPr lang="es-CO" sz="2800" dirty="0"/>
              <a:t>Código fuente (archivos .</a:t>
            </a:r>
            <a:r>
              <a:rPr lang="es-CO" sz="2800" dirty="0" err="1"/>
              <a:t>dex</a:t>
            </a:r>
            <a:r>
              <a:rPr lang="es-CO" sz="2800" dirty="0"/>
              <a:t>)</a:t>
            </a:r>
          </a:p>
          <a:p>
            <a:pPr lvl="1" algn="just"/>
            <a:r>
              <a:rPr lang="es-CO" sz="2800" dirty="0"/>
              <a:t>Recursos</a:t>
            </a:r>
          </a:p>
          <a:p>
            <a:pPr lvl="1" algn="just"/>
            <a:r>
              <a:rPr lang="es-CO" sz="2800" dirty="0"/>
              <a:t>AndroidManifest.xml</a:t>
            </a:r>
          </a:p>
          <a:p>
            <a:pPr lvl="1" algn="just"/>
            <a:r>
              <a:rPr lang="es-CO" sz="2800" dirty="0"/>
              <a:t>Tráfico web</a:t>
            </a:r>
          </a:p>
          <a:p>
            <a:pPr algn="just"/>
            <a:r>
              <a:rPr lang="es-CO" sz="2800" dirty="0" err="1"/>
              <a:t>IoT</a:t>
            </a:r>
            <a:r>
              <a:rPr lang="es-CO" sz="2800" dirty="0"/>
              <a:t>, Android </a:t>
            </a:r>
            <a:r>
              <a:rPr lang="es-CO" sz="2800" dirty="0" err="1" smtClean="0"/>
              <a:t>Things</a:t>
            </a:r>
            <a:endParaRPr lang="es-CO" sz="2800" dirty="0" smtClean="0"/>
          </a:p>
          <a:p>
            <a:pPr algn="just"/>
            <a:r>
              <a:rPr lang="es-CO" sz="2800" dirty="0" smtClean="0"/>
              <a:t>Análisis estático y dinámico. </a:t>
            </a:r>
            <a:endParaRPr lang="es-CO" sz="2800" dirty="0"/>
          </a:p>
          <a:p>
            <a:pPr marL="457200" lvl="1" indent="0" algn="just">
              <a:buNone/>
            </a:pPr>
            <a:r>
              <a:rPr lang="es-CO" dirty="0" smtClean="0"/>
              <a:t> </a:t>
            </a:r>
            <a:endParaRPr lang="es-CO" dirty="0"/>
          </a:p>
          <a:p>
            <a:pPr lvl="1" algn="just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26</a:t>
            </a:fld>
            <a:endParaRPr lang="es-CO"/>
          </a:p>
        </p:txBody>
      </p:sp>
      <p:sp>
        <p:nvSpPr>
          <p:cNvPr id="5" name="Rectángulo redondeado 4"/>
          <p:cNvSpPr/>
          <p:nvPr/>
        </p:nvSpPr>
        <p:spPr>
          <a:xfrm>
            <a:off x="899592" y="3123490"/>
            <a:ext cx="4032448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2" descr="Resultado de imagen para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54" y="2753161"/>
            <a:ext cx="3360427" cy="224115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27</a:t>
            </a:fld>
            <a:endParaRPr lang="es-CO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7" y="1670368"/>
            <a:ext cx="1008112" cy="1179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6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" y="3470568"/>
            <a:ext cx="1375091" cy="1410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114300">
              <a:prstClr val="black"/>
            </a:innerShdw>
            <a:reflection blurRad="12700" stA="38000" endPos="28000" dist="5000" dir="5400000" sy="-100000" algn="bl" rotWithShape="0"/>
          </a:effectLst>
        </p:spPr>
      </p:pic>
      <p:cxnSp>
        <p:nvCxnSpPr>
          <p:cNvPr id="7" name="Conector recto de flecha 6"/>
          <p:cNvCxnSpPr/>
          <p:nvPr/>
        </p:nvCxnSpPr>
        <p:spPr>
          <a:xfrm>
            <a:off x="2034771" y="2669839"/>
            <a:ext cx="1152128" cy="36004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2178787" y="3686592"/>
            <a:ext cx="1008112" cy="406102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222315" y="2985140"/>
            <a:ext cx="29234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 smtClean="0"/>
              <a:t>Lista de permisos:</a:t>
            </a:r>
          </a:p>
          <a:p>
            <a:r>
              <a:rPr lang="es-CO" sz="2500" dirty="0" smtClean="0"/>
              <a:t>AndroidManifest.xml</a:t>
            </a:r>
            <a:endParaRPr lang="es-CO" sz="2500" dirty="0"/>
          </a:p>
        </p:txBody>
      </p:sp>
      <p:sp>
        <p:nvSpPr>
          <p:cNvPr id="12" name="Disco magnético 11"/>
          <p:cNvSpPr/>
          <p:nvPr/>
        </p:nvSpPr>
        <p:spPr>
          <a:xfrm>
            <a:off x="7161523" y="2564904"/>
            <a:ext cx="1403176" cy="1702246"/>
          </a:xfrm>
          <a:prstGeom prst="flowChartMagneticDisk">
            <a:avLst/>
          </a:prstGeom>
          <a:solidFill>
            <a:srgbClr val="BE59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6181160" y="3334496"/>
            <a:ext cx="717011" cy="9001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860144" y="4404312"/>
            <a:ext cx="2005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500" dirty="0" err="1" smtClean="0"/>
              <a:t>Dataset</a:t>
            </a:r>
            <a:endParaRPr lang="es-CO" sz="2500" dirty="0" smtClean="0"/>
          </a:p>
          <a:p>
            <a:r>
              <a:rPr lang="es-CO" sz="2500" dirty="0" smtClean="0"/>
              <a:t>Matriz binaria</a:t>
            </a:r>
            <a:endParaRPr lang="es-CO" sz="25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566526" y="1428351"/>
            <a:ext cx="4235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i="1" dirty="0" smtClean="0"/>
              <a:t>Aprendizaje supervisado</a:t>
            </a:r>
            <a:endParaRPr lang="es-CO" sz="3200" i="1" dirty="0"/>
          </a:p>
        </p:txBody>
      </p:sp>
      <p:sp>
        <p:nvSpPr>
          <p:cNvPr id="20" name="Pergamino vertical 19"/>
          <p:cNvSpPr/>
          <p:nvPr/>
        </p:nvSpPr>
        <p:spPr>
          <a:xfrm>
            <a:off x="4318072" y="3846914"/>
            <a:ext cx="731914" cy="944048"/>
          </a:xfrm>
          <a:prstGeom prst="verticalScrol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MODELO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229532" y="571744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</a:rPr>
              <a:t>Urcuqui-López, C., &amp; Cadavid, A. N. (2016). Framework </a:t>
            </a:r>
            <a:r>
              <a:rPr lang="es-CO" sz="1600" dirty="0" err="1">
                <a:latin typeface="Arial" panose="020B0604020202020204" pitchFamily="34" charset="0"/>
              </a:rPr>
              <a:t>for</a:t>
            </a:r>
            <a:r>
              <a:rPr lang="es-CO" sz="1600" dirty="0">
                <a:latin typeface="Arial" panose="020B0604020202020204" pitchFamily="34" charset="0"/>
              </a:rPr>
              <a:t> malware </a:t>
            </a:r>
            <a:r>
              <a:rPr lang="es-CO" sz="1600" dirty="0" err="1">
                <a:latin typeface="Arial" panose="020B0604020202020204" pitchFamily="34" charset="0"/>
              </a:rPr>
              <a:t>analysis</a:t>
            </a:r>
            <a:r>
              <a:rPr lang="es-CO" sz="1600" dirty="0">
                <a:latin typeface="Arial" panose="020B0604020202020204" pitchFamily="34" charset="0"/>
              </a:rPr>
              <a:t> in Android. </a:t>
            </a:r>
            <a:r>
              <a:rPr lang="es-CO" sz="1600" i="1" dirty="0">
                <a:latin typeface="Arial" panose="020B0604020202020204" pitchFamily="34" charset="0"/>
              </a:rPr>
              <a:t>Sistemas &amp; Telemática</a:t>
            </a:r>
            <a:r>
              <a:rPr lang="es-CO" sz="1600" dirty="0">
                <a:latin typeface="Arial" panose="020B0604020202020204" pitchFamily="34" charset="0"/>
              </a:rPr>
              <a:t>, </a:t>
            </a:r>
            <a:r>
              <a:rPr lang="es-CO" sz="1600" i="1" dirty="0">
                <a:latin typeface="Arial" panose="020B0604020202020204" pitchFamily="34" charset="0"/>
              </a:rPr>
              <a:t>14</a:t>
            </a:r>
            <a:r>
              <a:rPr lang="es-CO" sz="1600" dirty="0">
                <a:latin typeface="Arial" panose="020B0604020202020204" pitchFamily="34" charset="0"/>
              </a:rPr>
              <a:t>(37), 45-56.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38203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Rectángulo"/>
              <p:cNvSpPr/>
              <p:nvPr/>
            </p:nvSpPr>
            <p:spPr>
              <a:xfrm>
                <a:off x="0" y="1999576"/>
                <a:ext cx="9144000" cy="849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7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s-CO" sz="27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CO" sz="270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7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27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s-CO" sz="2700" i="1" smtClean="0">
                                  <a:latin typeface="Cambria Math"/>
                                </a:rPr>
                                <m:t>&amp;,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𝑆𝑖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𝑒𝑙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𝑎𝑛𝑎𝑙𝑖𝑧𝑎𝑑𝑜𝑟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𝑑𝑒𝑡𝑒𝑐𝑡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ó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𝑢𝑛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𝑝𝑒𝑟𝑚𝑖𝑠𝑜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𝑎𝑐𝑐𝑒𝑑𝑖𝑑𝑜</m:t>
                              </m:r>
                            </m:e>
                            <m:e>
                              <m:r>
                                <a:rPr lang="es-CO" sz="27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s-CO" sz="270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𝐸𝑛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𝑜𝑡𝑟𝑜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𝑐𝑎𝑠𝑜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700" dirty="0"/>
              </a:p>
            </p:txBody>
          </p:sp>
        </mc:Choice>
        <mc:Fallback xmlns="">
          <p:sp>
            <p:nvSpPr>
              <p:cNvPr id="4" name="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9576"/>
                <a:ext cx="9144000" cy="8499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0" y="3645024"/>
                <a:ext cx="9144000" cy="847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7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s-CO" sz="27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CO" sz="270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27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27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s-CO" sz="2700" i="1" smtClean="0">
                                  <a:latin typeface="Cambria Math"/>
                                </a:rPr>
                                <m:t>&amp;,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𝑆𝑖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𝑒𝑙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𝑎𝑝𝑙𝑖𝑐𝑎𝑡𝑖𝑣𝑜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𝑒𝑠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𝑚𝑎𝑙𝑖𝑐𝑖𝑜𝑠𝑜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                                 </m:t>
                              </m:r>
                            </m:e>
                            <m:e>
                              <m:r>
                                <a:rPr lang="es-CO" sz="27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s-CO" sz="270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𝐸𝑛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𝑜𝑡𝑟𝑜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𝑐𝑎𝑠𝑜</m:t>
                              </m:r>
                              <m:r>
                                <a:rPr lang="es-CO" sz="2700" b="0" i="1" smtClean="0">
                                  <a:latin typeface="Cambria Math"/>
                                </a:rPr>
                                <m:t>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sz="2700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5024"/>
                <a:ext cx="9144000" cy="8479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28</a:t>
            </a:fld>
            <a:endParaRPr lang="es-CO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Metodología</a:t>
            </a:r>
            <a:endParaRPr lang="es-CO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742328" y="6063735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/>
              <a:t>https://www.kaggle.com/xwolf12/datasetandroidpermissions</a:t>
            </a:r>
          </a:p>
        </p:txBody>
      </p:sp>
    </p:spTree>
    <p:extLst>
      <p:ext uri="{BB962C8B-B14F-4D97-AF65-F5344CB8AC3E}">
        <p14:creationId xmlns:p14="http://schemas.microsoft.com/office/powerpoint/2010/main" val="108397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29</a:t>
            </a:fld>
            <a:endParaRPr lang="es-CO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" y="1809787"/>
            <a:ext cx="7955760" cy="41544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27560" y="5987017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Figura </a:t>
            </a:r>
            <a:r>
              <a:rPr lang="es-CO" dirty="0" smtClean="0"/>
              <a:t>3. </a:t>
            </a:r>
            <a:r>
              <a:rPr lang="es-CO" dirty="0" smtClean="0"/>
              <a:t>Ciclo de vida de la analítica</a:t>
            </a:r>
            <a:endParaRPr lang="es-CO" dirty="0"/>
          </a:p>
        </p:txBody>
      </p:sp>
      <p:sp>
        <p:nvSpPr>
          <p:cNvPr id="3" name="Flecha curvada hacia la izquierda 2"/>
          <p:cNvSpPr/>
          <p:nvPr/>
        </p:nvSpPr>
        <p:spPr>
          <a:xfrm rot="10016065">
            <a:off x="2314625" y="3696840"/>
            <a:ext cx="750837" cy="20830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364088" y="2990774"/>
            <a:ext cx="3643684" cy="1296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</a:t>
            </a:r>
          </a:p>
        </p:txBody>
      </p:sp>
      <p:pic>
        <p:nvPicPr>
          <p:cNvPr id="11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Agenda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O" sz="4000" dirty="0"/>
          </a:p>
          <a:p>
            <a:r>
              <a:rPr lang="es-CO" sz="4000" dirty="0" smtClean="0"/>
              <a:t>Ciberseguridad</a:t>
            </a:r>
            <a:r>
              <a:rPr lang="es-CO" sz="4000" dirty="0" smtClean="0"/>
              <a:t>.</a:t>
            </a:r>
          </a:p>
          <a:p>
            <a:r>
              <a:rPr lang="es-CO" sz="4000" dirty="0"/>
              <a:t>Ciencia de los datos</a:t>
            </a:r>
            <a:r>
              <a:rPr lang="es-CO" sz="4000" dirty="0" smtClean="0"/>
              <a:t>.</a:t>
            </a:r>
            <a:endParaRPr lang="es-CO" sz="4000" dirty="0"/>
          </a:p>
          <a:p>
            <a:r>
              <a:rPr lang="es-CO" sz="4000" dirty="0"/>
              <a:t>Aplicación de la ciencia de los datos en investigación.</a:t>
            </a:r>
          </a:p>
          <a:p>
            <a:pPr marL="0" indent="0">
              <a:buNone/>
            </a:pPr>
            <a:endParaRPr lang="es-CO" sz="4000" dirty="0"/>
          </a:p>
          <a:p>
            <a:pPr marL="457200" lvl="1" indent="0">
              <a:buNone/>
            </a:pPr>
            <a:endParaRPr lang="es-CO" sz="3600" dirty="0"/>
          </a:p>
          <a:p>
            <a:pPr lvl="1"/>
            <a:endParaRPr lang="es-CO" sz="3600" dirty="0"/>
          </a:p>
          <a:p>
            <a:pPr lvl="1"/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</a:t>
            </a:fld>
            <a:endParaRPr lang="es-CO"/>
          </a:p>
        </p:txBody>
      </p:sp>
      <p:pic>
        <p:nvPicPr>
          <p:cNvPr id="5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02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30</a:t>
            </a:fld>
            <a:endParaRPr lang="es-CO"/>
          </a:p>
        </p:txBody>
      </p:sp>
      <p:graphicFrame>
        <p:nvGraphicFramePr>
          <p:cNvPr id="5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303525"/>
              </p:ext>
            </p:extLst>
          </p:nvPr>
        </p:nvGraphicFramePr>
        <p:xfrm>
          <a:off x="1475656" y="1268761"/>
          <a:ext cx="6408712" cy="4824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9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700" u="none" strike="noStrike" dirty="0">
                          <a:effectLst/>
                        </a:rPr>
                        <a:t>Aplicaciones Sanas &gt;= 10 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700" u="none" strike="noStrike" dirty="0">
                          <a:effectLst/>
                        </a:rPr>
                        <a:t>Malware &gt;= 100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ACCESS_COARSE_LOCATION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WRITE_SMS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ACCESS_FINE_LOCATION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WRITE_EXTERNAL_STORAGE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ACCESS_NETWORK_STATE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RECEIVE_BOOT_COMPLETED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ACCESS_WIFI_STATE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READ_SMS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BLUETOOTH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READ_PHONE_STATE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CAMERA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INTERNET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CHANGE_WIFI_STATE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ACCESS_WIFI_STATE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GET_ACCOUNTS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ACCESS_NETWORK_STATE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INTERNET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READ_CONTACTS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READ_EXTERNAL_STORAGE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 dirty="0">
                          <a:effectLst/>
                        </a:rPr>
                        <a:t>READ_PHONE_STATE</a:t>
                      </a:r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RECEIVE_BOOT_COMPLETED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VIBRATE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WAKE_LOCK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l" fontAlgn="b"/>
                      <a:r>
                        <a:rPr lang="es-CO" sz="1700" u="none" strike="noStrike">
                          <a:effectLst/>
                        </a:rPr>
                        <a:t>WRITE_EXTERNAL_STORAGE</a:t>
                      </a:r>
                      <a:endParaRPr lang="es-CO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-13780" y="6170229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Tabla 1. Permisos accedidos por las aplicaciones</a:t>
            </a:r>
            <a:endParaRPr lang="es-CO" dirty="0"/>
          </a:p>
        </p:txBody>
      </p:sp>
      <p:pic>
        <p:nvPicPr>
          <p:cNvPr id="8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176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31</a:t>
            </a:fld>
            <a:endParaRPr lang="es-CO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" y="1809787"/>
            <a:ext cx="7955760" cy="41544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27560" y="5987017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Figura </a:t>
            </a:r>
            <a:r>
              <a:rPr lang="es-CO" dirty="0" smtClean="0"/>
              <a:t>3. </a:t>
            </a:r>
            <a:r>
              <a:rPr lang="es-CO" dirty="0" smtClean="0"/>
              <a:t>Ciclo de vida de la analítica</a:t>
            </a:r>
            <a:endParaRPr lang="es-CO" dirty="0"/>
          </a:p>
        </p:txBody>
      </p:sp>
      <p:sp>
        <p:nvSpPr>
          <p:cNvPr id="3" name="Flecha curvada hacia la izquierda 2"/>
          <p:cNvSpPr/>
          <p:nvPr/>
        </p:nvSpPr>
        <p:spPr>
          <a:xfrm rot="10016065">
            <a:off x="2314625" y="3696840"/>
            <a:ext cx="750837" cy="20830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004048" y="4221087"/>
            <a:ext cx="3643684" cy="1080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61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40768"/>
            <a:ext cx="8075240" cy="44504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dirty="0"/>
              <a:t>Del </a:t>
            </a:r>
            <a:r>
              <a:rPr lang="es-CO" sz="2800" i="1" dirty="0" err="1"/>
              <a:t>dataset</a:t>
            </a:r>
            <a:r>
              <a:rPr lang="es-CO" sz="2800" dirty="0"/>
              <a:t> binario se crearon dos particiones</a:t>
            </a:r>
          </a:p>
          <a:p>
            <a:pPr marL="914400" lvl="1" indent="-514350"/>
            <a:r>
              <a:rPr lang="es-CO" sz="2800" dirty="0"/>
              <a:t>71 % para el entrenamiento </a:t>
            </a:r>
          </a:p>
          <a:p>
            <a:pPr marL="914400" lvl="1" indent="-514350"/>
            <a:r>
              <a:rPr lang="es-CO" sz="2800" dirty="0"/>
              <a:t>29 % para las pruebas</a:t>
            </a:r>
          </a:p>
          <a:p>
            <a:pPr marL="0" indent="0">
              <a:buNone/>
            </a:pPr>
            <a:r>
              <a:rPr lang="es-CO" sz="2800" dirty="0"/>
              <a:t>Se entrenaron y verificaron los siguientes clasificadores de </a:t>
            </a:r>
            <a:r>
              <a:rPr lang="es-CO" sz="2800" i="1" dirty="0"/>
              <a:t>Machine </a:t>
            </a:r>
            <a:r>
              <a:rPr lang="es-CO" sz="2800" i="1" dirty="0" err="1"/>
              <a:t>Learning</a:t>
            </a:r>
            <a:r>
              <a:rPr lang="es-CO" sz="2800" dirty="0"/>
              <a:t>: </a:t>
            </a:r>
          </a:p>
          <a:p>
            <a:pPr marL="914400" lvl="1" indent="-514350"/>
            <a:r>
              <a:rPr lang="es-CO" sz="2800" dirty="0" err="1"/>
              <a:t>Naive</a:t>
            </a:r>
            <a:r>
              <a:rPr lang="es-CO" sz="2800" dirty="0"/>
              <a:t> </a:t>
            </a:r>
            <a:r>
              <a:rPr lang="es-CO" sz="2800" dirty="0" err="1"/>
              <a:t>Bayes</a:t>
            </a:r>
            <a:r>
              <a:rPr lang="es-CO" sz="2800" dirty="0"/>
              <a:t>, </a:t>
            </a:r>
            <a:r>
              <a:rPr lang="es-CO" sz="2800" dirty="0" err="1"/>
              <a:t>Bagging</a:t>
            </a:r>
            <a:r>
              <a:rPr lang="es-CO" sz="2800" dirty="0"/>
              <a:t>, </a:t>
            </a:r>
            <a:r>
              <a:rPr lang="es-CO" sz="2800" dirty="0" err="1"/>
              <a:t>KNeighbors</a:t>
            </a:r>
            <a:r>
              <a:rPr lang="es-CO" sz="2800" dirty="0"/>
              <a:t>, </a:t>
            </a:r>
            <a:r>
              <a:rPr lang="es-CO" sz="2800" dirty="0" err="1"/>
              <a:t>Support</a:t>
            </a:r>
            <a:r>
              <a:rPr lang="es-CO" sz="2800" dirty="0"/>
              <a:t> Vector Machines (SVM), </a:t>
            </a:r>
            <a:r>
              <a:rPr lang="es-CO" sz="2800" dirty="0" err="1"/>
              <a:t>Stochastic</a:t>
            </a:r>
            <a:r>
              <a:rPr lang="es-CO" sz="2800" dirty="0"/>
              <a:t> </a:t>
            </a:r>
            <a:r>
              <a:rPr lang="es-CO" sz="2800" dirty="0" err="1"/>
              <a:t>Gradient</a:t>
            </a:r>
            <a:r>
              <a:rPr lang="es-CO" sz="2800" dirty="0"/>
              <a:t> </a:t>
            </a:r>
            <a:r>
              <a:rPr lang="es-CO" sz="2800" dirty="0" err="1"/>
              <a:t>Descent</a:t>
            </a:r>
            <a:r>
              <a:rPr lang="es-CO" sz="2800" dirty="0"/>
              <a:t> (SGD) y Decisión </a:t>
            </a:r>
            <a:r>
              <a:rPr lang="es-CO" sz="2800" dirty="0" err="1"/>
              <a:t>Tree</a:t>
            </a:r>
            <a:endParaRPr lang="es-CO" sz="28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32</a:t>
            </a:fld>
            <a:endParaRPr lang="es-CO"/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METODOLOGÍA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33</a:t>
            </a:fld>
            <a:endParaRPr lang="es-CO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" y="1809787"/>
            <a:ext cx="7955760" cy="41544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27560" y="5987017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Figura </a:t>
            </a:r>
            <a:r>
              <a:rPr lang="es-CO" dirty="0" smtClean="0"/>
              <a:t>3. </a:t>
            </a:r>
            <a:r>
              <a:rPr lang="es-CO" dirty="0" smtClean="0"/>
              <a:t>Ciclo de vida de la analítica</a:t>
            </a:r>
            <a:endParaRPr lang="es-CO" dirty="0"/>
          </a:p>
        </p:txBody>
      </p:sp>
      <p:sp>
        <p:nvSpPr>
          <p:cNvPr id="3" name="Flecha curvada hacia la izquierda 2"/>
          <p:cNvSpPr/>
          <p:nvPr/>
        </p:nvSpPr>
        <p:spPr>
          <a:xfrm rot="10016065">
            <a:off x="2314625" y="3696840"/>
            <a:ext cx="750837" cy="20830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257056" y="5127292"/>
            <a:ext cx="2483296" cy="870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</a:t>
            </a:r>
          </a:p>
        </p:txBody>
      </p:sp>
      <p:pic>
        <p:nvPicPr>
          <p:cNvPr id="10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700" b="0" i="1" smtClean="0">
                          <a:latin typeface="Cambria Math"/>
                        </a:rPr>
                        <m:t>𝐴𝑐𝑐𝑢𝑟𝑎𝑐𝑦</m:t>
                      </m:r>
                      <m:r>
                        <a:rPr lang="es-CO" sz="27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s-CO" sz="2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700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𝑑𝑎𝑡𝑜𝑠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𝑐𝑜𝑟𝑟𝑒𝑐𝑡𝑎𝑚𝑒𝑛𝑡𝑒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𝑐𝑙𝑎𝑠𝑖𝑓𝑖𝑐𝑎𝑑𝑜𝑠</m:t>
                          </m:r>
                        </m:num>
                        <m:den>
                          <m:r>
                            <a:rPr lang="es-CO" sz="2700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𝑑𝑎𝑡𝑜𝑠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𝑐𝑙𝑎𝑠𝑖𝑓𝑖𝑐𝑎𝑑𝑜𝑠</m:t>
                          </m:r>
                        </m:den>
                      </m:f>
                    </m:oMath>
                  </m:oMathPara>
                </a14:m>
                <a:endParaRPr lang="es-CO" sz="2700" dirty="0" smtClean="0"/>
              </a:p>
              <a:p>
                <a:pPr marL="0" indent="0">
                  <a:buNone/>
                </a:pPr>
                <a:endParaRPr lang="es-CO" sz="27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700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es-CO" sz="27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s-CO" sz="2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700" b="0" i="1" smtClean="0">
                              <a:latin typeface="Cambria Math"/>
                            </a:rPr>
                            <m:t>𝑉𝑃</m:t>
                          </m:r>
                        </m:num>
                        <m:den>
                          <m:r>
                            <a:rPr lang="es-CO" sz="2700" b="0" i="1" smtClean="0">
                              <a:latin typeface="Cambria Math"/>
                            </a:rPr>
                            <m:t>𝑉𝑃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s-CO" sz="27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s-CO" sz="2700" b="0" dirty="0" smtClean="0"/>
              </a:p>
              <a:p>
                <a:pPr marL="0" indent="0">
                  <a:buNone/>
                </a:pPr>
                <a:endParaRPr lang="es-CO" sz="27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700" b="0" i="1" smtClean="0">
                          <a:latin typeface="Cambria Math"/>
                        </a:rPr>
                        <m:t>𝑅𝑒𝑐𝑎𝑙𝑙</m:t>
                      </m:r>
                      <m:r>
                        <a:rPr lang="es-CO" sz="27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O" sz="2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700" b="0" i="1" smtClean="0">
                              <a:latin typeface="Cambria Math"/>
                            </a:rPr>
                            <m:t>𝑉𝑃</m:t>
                          </m:r>
                        </m:num>
                        <m:den>
                          <m:r>
                            <a:rPr lang="es-CO" sz="2700" b="0" i="1" smtClean="0">
                              <a:latin typeface="Cambria Math"/>
                            </a:rPr>
                            <m:t>𝑉𝑃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s-CO" sz="2700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s-CO" sz="27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3 Tabla"/>
          <p:cNvGraphicFramePr>
            <a:graphicFrameLocks noGrp="1"/>
          </p:cNvGraphicFramePr>
          <p:nvPr>
            <p:extLst/>
          </p:nvPr>
        </p:nvGraphicFramePr>
        <p:xfrm>
          <a:off x="4716016" y="3212976"/>
          <a:ext cx="3456384" cy="187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s-CO" b="0" dirty="0" smtClean="0">
                          <a:solidFill>
                            <a:schemeClr val="tx1"/>
                          </a:solidFill>
                        </a:rPr>
                        <a:t>Verdadero</a:t>
                      </a:r>
                      <a:r>
                        <a:rPr lang="es-CO" b="0" baseline="0" dirty="0" smtClean="0">
                          <a:solidFill>
                            <a:schemeClr val="tx1"/>
                          </a:solidFill>
                        </a:rPr>
                        <a:t> Positivo</a:t>
                      </a:r>
                      <a:endParaRPr lang="es-CO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 smtClean="0">
                          <a:solidFill>
                            <a:schemeClr val="tx1"/>
                          </a:solidFill>
                        </a:rPr>
                        <a:t>Falso</a:t>
                      </a:r>
                      <a:r>
                        <a:rPr lang="es-CO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s-CO" b="0" baseline="0" dirty="0" smtClean="0">
                          <a:solidFill>
                            <a:schemeClr val="tx1"/>
                          </a:solidFill>
                        </a:rPr>
                        <a:t>Positivo</a:t>
                      </a:r>
                      <a:endParaRPr lang="es-CO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Falso </a:t>
                      </a:r>
                    </a:p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Negativo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Verdadero Negativo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4788024" y="5155243"/>
            <a:ext cx="339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TABLA </a:t>
            </a:r>
            <a:r>
              <a:rPr lang="es-CO" dirty="0" smtClean="0"/>
              <a:t>I. MATRIZ DE CONFUSIÓN</a:t>
            </a:r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34</a:t>
            </a:fld>
            <a:endParaRPr lang="es-CO"/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Medidas de evaluación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43715"/>
              </p:ext>
            </p:extLst>
          </p:nvPr>
        </p:nvGraphicFramePr>
        <p:xfrm>
          <a:off x="755576" y="1916832"/>
          <a:ext cx="7560841" cy="3456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5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59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404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Algoritmo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Metricas de desempeño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f1 - score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NaiveBayes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0,76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0,79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0,88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0,84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0,82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0,83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Bagging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0,88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0,88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0,91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Kneighbors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0,95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0,95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0,88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0,88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0,92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SGD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0,91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0,91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0,92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0,92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DecisionTree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0,94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0,93</a:t>
                      </a:r>
                      <a:endParaRPr lang="es-CO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744651" y="5432584"/>
            <a:ext cx="764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TABLA </a:t>
            </a:r>
            <a:r>
              <a:rPr lang="es-CO" dirty="0" smtClean="0"/>
              <a:t>2. </a:t>
            </a:r>
            <a:r>
              <a:rPr lang="es-CO" dirty="0"/>
              <a:t>RESULTADO EN EL DESEMPEÑO INDIVIDUAL DE LOS 6 </a:t>
            </a:r>
            <a:r>
              <a:rPr lang="es-CO" dirty="0" smtClean="0"/>
              <a:t>CLASIFICADORES</a:t>
            </a: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35</a:t>
            </a:fld>
            <a:endParaRPr lang="es-CO"/>
          </a:p>
        </p:txBody>
      </p:sp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RESULTADOS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59532" y="3795788"/>
            <a:ext cx="8352928" cy="43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99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36</a:t>
            </a:fld>
            <a:endParaRPr lang="es-CO"/>
          </a:p>
        </p:txBody>
      </p:sp>
      <p:pic>
        <p:nvPicPr>
          <p:cNvPr id="11266" name="Picture 2" descr="framework machine learning -  static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5" y="1052736"/>
            <a:ext cx="6135204" cy="408470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771315" y="5078378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Figura 4. Marco de trabajo para análisis de malware en </a:t>
            </a:r>
            <a:r>
              <a:rPr lang="es-CO" dirty="0" smtClean="0"/>
              <a:t>Android</a:t>
            </a:r>
            <a:endParaRPr lang="es-CO" dirty="0"/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RESULTADOS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771315" y="5896646"/>
            <a:ext cx="57965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 err="1">
                <a:latin typeface="Arial" panose="020B0604020202020204" pitchFamily="34" charset="0"/>
              </a:rPr>
              <a:t>Lopez</a:t>
            </a:r>
            <a:r>
              <a:rPr lang="es-CO" sz="1400" dirty="0">
                <a:latin typeface="Arial" panose="020B0604020202020204" pitchFamily="34" charset="0"/>
              </a:rPr>
              <a:t>, C. C. U., &amp; Cadavid, A. N. (2016, </a:t>
            </a:r>
            <a:r>
              <a:rPr lang="es-CO" sz="1400" dirty="0" err="1">
                <a:latin typeface="Arial" panose="020B0604020202020204" pitchFamily="34" charset="0"/>
              </a:rPr>
              <a:t>April</a:t>
            </a:r>
            <a:r>
              <a:rPr lang="es-CO" sz="1400" dirty="0">
                <a:latin typeface="Arial" panose="020B0604020202020204" pitchFamily="34" charset="0"/>
              </a:rPr>
              <a:t>). Machine </a:t>
            </a:r>
            <a:r>
              <a:rPr lang="es-CO" sz="1400" dirty="0" err="1">
                <a:latin typeface="Arial" panose="020B0604020202020204" pitchFamily="34" charset="0"/>
              </a:rPr>
              <a:t>learning</a:t>
            </a:r>
            <a:r>
              <a:rPr lang="es-CO" sz="1400" dirty="0">
                <a:latin typeface="Arial" panose="020B0604020202020204" pitchFamily="34" charset="0"/>
              </a:rPr>
              <a:t> </a:t>
            </a:r>
            <a:r>
              <a:rPr lang="es-CO" sz="1400" dirty="0" err="1">
                <a:latin typeface="Arial" panose="020B0604020202020204" pitchFamily="34" charset="0"/>
              </a:rPr>
              <a:t>classifiers</a:t>
            </a:r>
            <a:r>
              <a:rPr lang="es-CO" sz="1400" dirty="0">
                <a:latin typeface="Arial" panose="020B0604020202020204" pitchFamily="34" charset="0"/>
              </a:rPr>
              <a:t> </a:t>
            </a:r>
            <a:r>
              <a:rPr lang="es-CO" sz="1400" dirty="0" err="1">
                <a:latin typeface="Arial" panose="020B0604020202020204" pitchFamily="34" charset="0"/>
              </a:rPr>
              <a:t>for</a:t>
            </a:r>
            <a:r>
              <a:rPr lang="es-CO" sz="1400" dirty="0">
                <a:latin typeface="Arial" panose="020B0604020202020204" pitchFamily="34" charset="0"/>
              </a:rPr>
              <a:t> </a:t>
            </a:r>
            <a:r>
              <a:rPr lang="es-CO" sz="1400" dirty="0" err="1">
                <a:latin typeface="Arial" panose="020B0604020202020204" pitchFamily="34" charset="0"/>
              </a:rPr>
              <a:t>android</a:t>
            </a:r>
            <a:r>
              <a:rPr lang="es-CO" sz="1400" dirty="0">
                <a:latin typeface="Arial" panose="020B0604020202020204" pitchFamily="34" charset="0"/>
              </a:rPr>
              <a:t> malware </a:t>
            </a:r>
            <a:r>
              <a:rPr lang="es-CO" sz="1400" dirty="0" err="1">
                <a:latin typeface="Arial" panose="020B0604020202020204" pitchFamily="34" charset="0"/>
              </a:rPr>
              <a:t>analysis</a:t>
            </a:r>
            <a:r>
              <a:rPr lang="es-CO" sz="1400" dirty="0">
                <a:latin typeface="Arial" panose="020B0604020202020204" pitchFamily="34" charset="0"/>
              </a:rPr>
              <a:t>. In </a:t>
            </a:r>
            <a:r>
              <a:rPr lang="es-CO" sz="1400" i="1" dirty="0" err="1">
                <a:latin typeface="Arial" panose="020B0604020202020204" pitchFamily="34" charset="0"/>
              </a:rPr>
              <a:t>Communications</a:t>
            </a:r>
            <a:r>
              <a:rPr lang="es-CO" sz="1400" i="1" dirty="0">
                <a:latin typeface="Arial" panose="020B0604020202020204" pitchFamily="34" charset="0"/>
              </a:rPr>
              <a:t> and Computing (COLCOM), 2016 IEEE </a:t>
            </a:r>
            <a:r>
              <a:rPr lang="es-CO" sz="1400" i="1" dirty="0" err="1">
                <a:latin typeface="Arial" panose="020B0604020202020204" pitchFamily="34" charset="0"/>
              </a:rPr>
              <a:t>Colombian</a:t>
            </a:r>
            <a:r>
              <a:rPr lang="es-CO" sz="1400" i="1" dirty="0">
                <a:latin typeface="Arial" panose="020B0604020202020204" pitchFamily="34" charset="0"/>
              </a:rPr>
              <a:t> </a:t>
            </a:r>
            <a:r>
              <a:rPr lang="es-CO" sz="1400" i="1" dirty="0" err="1">
                <a:latin typeface="Arial" panose="020B0604020202020204" pitchFamily="34" charset="0"/>
              </a:rPr>
              <a:t>Conference</a:t>
            </a:r>
            <a:r>
              <a:rPr lang="es-CO" sz="1400" i="1" dirty="0">
                <a:latin typeface="Arial" panose="020B0604020202020204" pitchFamily="34" charset="0"/>
              </a:rPr>
              <a:t> </a:t>
            </a:r>
            <a:r>
              <a:rPr lang="es-CO" sz="1400" i="1" dirty="0" err="1">
                <a:latin typeface="Arial" panose="020B0604020202020204" pitchFamily="34" charset="0"/>
              </a:rPr>
              <a:t>on</a:t>
            </a:r>
            <a:r>
              <a:rPr lang="es-CO" sz="1400" dirty="0">
                <a:latin typeface="Arial" panose="020B0604020202020204" pitchFamily="34" charset="0"/>
              </a:rPr>
              <a:t>(pp. 1-6). IEEE.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7837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37</a:t>
            </a:fld>
            <a:endParaRPr lang="es-CO"/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B382F575-8653-407A-A350-5F3C9A84B205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CIENCIA DE LOS DATOS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03BA673E-736E-46EF-8244-373957E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data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9345"/>
            <a:ext cx="4642714" cy="309634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ata science defi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39" y="1555578"/>
            <a:ext cx="4304685" cy="41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0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C8D824-2B98-4883-88ED-7DE32BE8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88B4BB-4D2E-4444-B977-FEF57214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3788"/>
            <a:ext cx="3120250" cy="342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E2729E-DA51-4D18-B4C7-E48FFDB2B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492896"/>
            <a:ext cx="4447896" cy="2580767"/>
          </a:xfrm>
          <a:prstGeom prst="rect">
            <a:avLst/>
          </a:prstGeom>
        </p:spPr>
      </p:pic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Adversarial machine </a:t>
            </a:r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B57644F-D948-4D50-8E99-F6827F632EB5}"/>
              </a:ext>
            </a:extLst>
          </p:cNvPr>
          <p:cNvSpPr/>
          <p:nvPr/>
        </p:nvSpPr>
        <p:spPr>
          <a:xfrm>
            <a:off x="4077900" y="5086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/>
              <a:t>https://www.usenix.org/conference/enigma2017/conference-program/presentation/evans</a:t>
            </a:r>
            <a:endParaRPr lang="es-CO" sz="14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8F33365-9AE3-420D-9DD0-6809C9972CE9}"/>
              </a:ext>
            </a:extLst>
          </p:cNvPr>
          <p:cNvSpPr/>
          <p:nvPr/>
        </p:nvSpPr>
        <p:spPr>
          <a:xfrm>
            <a:off x="534637" y="5062788"/>
            <a:ext cx="3275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/>
              <a:t>https://blog.openai.com/adversarial-example-research/</a:t>
            </a:r>
          </a:p>
        </p:txBody>
      </p:sp>
      <p:pic>
        <p:nvPicPr>
          <p:cNvPr id="11" name="Picture 6" descr="BarCamp Security Edition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C8D824-2B98-4883-88ED-7DE32BE8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39</a:t>
            </a:fld>
            <a:endParaRPr lang="es-CO"/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Adversarial machine </a:t>
            </a:r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628800"/>
            <a:ext cx="3974881" cy="376530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Rectángulo 2"/>
          <p:cNvSpPr/>
          <p:nvPr/>
        </p:nvSpPr>
        <p:spPr>
          <a:xfrm>
            <a:off x="611560" y="542746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https://arxiv.org/abs/1705.07535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28800"/>
            <a:ext cx="4400573" cy="2464321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716016" y="409312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https://www.blackhat.com/docs/us-17/thursday/us-17-Anderson-Bot-Vs-Bot-Evading-Machine-Learning-Malware-Detection.pdf</a:t>
            </a:r>
          </a:p>
        </p:txBody>
      </p:sp>
    </p:spTree>
    <p:extLst>
      <p:ext uri="{BB962C8B-B14F-4D97-AF65-F5344CB8AC3E}">
        <p14:creationId xmlns:p14="http://schemas.microsoft.com/office/powerpoint/2010/main" val="18945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</a:t>
            </a:fld>
            <a:endParaRPr lang="es-CO"/>
          </a:p>
        </p:txBody>
      </p:sp>
      <p:pic>
        <p:nvPicPr>
          <p:cNvPr id="4098" name="Picture 2" descr="Resultado de imagen para hack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8" y="2246089"/>
            <a:ext cx="4120940" cy="273630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283968" y="1700808"/>
            <a:ext cx="4629441" cy="4547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3200" b="1" dirty="0" smtClean="0"/>
              <a:t>¿Es posible garantizar el 100% de seguridad?</a:t>
            </a:r>
          </a:p>
          <a:p>
            <a:pPr marL="0" indent="0">
              <a:buNone/>
            </a:pPr>
            <a:r>
              <a:rPr lang="es-CO" sz="3200" b="1" dirty="0" smtClean="0"/>
              <a:t>¿Es posible crear </a:t>
            </a:r>
            <a:r>
              <a:rPr lang="es-CO" sz="3200" b="1" dirty="0" smtClean="0"/>
              <a:t>una solución </a:t>
            </a:r>
            <a:r>
              <a:rPr lang="es-CO" sz="3200" b="1" dirty="0" smtClean="0"/>
              <a:t>determinista que me garantice el 100% de seguridad?</a:t>
            </a:r>
          </a:p>
          <a:p>
            <a:pPr marL="0" indent="0">
              <a:buNone/>
            </a:pPr>
            <a:r>
              <a:rPr lang="es-CO" sz="3200" b="1" dirty="0" smtClean="0"/>
              <a:t>¿Es posible crear un sistema que prediga las acciones de los cibercriminales?</a:t>
            </a:r>
            <a:endParaRPr lang="es-CO" sz="3200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291832" y="1236867"/>
            <a:ext cx="4456631" cy="1296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7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23755"/>
          </a:xfrm>
        </p:spPr>
        <p:txBody>
          <a:bodyPr>
            <a:normAutofit/>
          </a:bodyPr>
          <a:lstStyle/>
          <a:p>
            <a:pPr algn="just"/>
            <a:r>
              <a:rPr lang="es-CO" sz="2800" dirty="0"/>
              <a:t>Tiempos significativos en la adquisición, limpieza y preparación de los </a:t>
            </a:r>
            <a:r>
              <a:rPr lang="es-CO" sz="2800" i="1" dirty="0" err="1" smtClean="0"/>
              <a:t>dataset</a:t>
            </a:r>
            <a:r>
              <a:rPr lang="es-CO" sz="2800" dirty="0" smtClean="0"/>
              <a:t>.</a:t>
            </a:r>
            <a:endParaRPr lang="es-CO" sz="2800" dirty="0"/>
          </a:p>
          <a:p>
            <a:pPr algn="just"/>
            <a:r>
              <a:rPr lang="es-CO" sz="2800" dirty="0"/>
              <a:t>Emplear otras técnicas de inteligencia </a:t>
            </a:r>
            <a:r>
              <a:rPr lang="es-CO" sz="2800" dirty="0" smtClean="0"/>
              <a:t>artificial.</a:t>
            </a:r>
            <a:endParaRPr lang="es-CO" sz="2800" dirty="0"/>
          </a:p>
          <a:p>
            <a:pPr algn="just"/>
            <a:r>
              <a:rPr lang="es-CO" sz="2800" dirty="0"/>
              <a:t>Estudiar distintos métodos y características para representar un ataque </a:t>
            </a:r>
            <a:r>
              <a:rPr lang="es-CO" sz="2800" dirty="0" smtClean="0"/>
              <a:t>cibernético.</a:t>
            </a:r>
          </a:p>
          <a:p>
            <a:pPr algn="just"/>
            <a:r>
              <a:rPr lang="es-CO" sz="2800" dirty="0" smtClean="0"/>
              <a:t>La aplicación de la 							para la toma de decisiones críticas.</a:t>
            </a:r>
            <a:endParaRPr lang="es-CO" sz="2800" dirty="0"/>
          </a:p>
          <a:p>
            <a:pPr algn="just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40</a:t>
            </a:fld>
            <a:endParaRPr lang="es-CO"/>
          </a:p>
        </p:txBody>
      </p:sp>
      <p:pic>
        <p:nvPicPr>
          <p:cNvPr id="5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CONCLUSIONES Y TRABAJO A FUTURO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Resultado de imagen para robot dios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65" y="4374834"/>
            <a:ext cx="2167669" cy="181768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268761"/>
            <a:ext cx="9144000" cy="4923754"/>
          </a:xfrm>
        </p:spPr>
        <p:txBody>
          <a:bodyPr>
            <a:normAutofit/>
          </a:bodyPr>
          <a:lstStyle/>
          <a:p>
            <a:pPr algn="just"/>
            <a:endParaRPr lang="es-CO" sz="2800" dirty="0" smtClean="0"/>
          </a:p>
          <a:p>
            <a:pPr algn="just"/>
            <a:endParaRPr lang="es-CO" sz="2800" dirty="0"/>
          </a:p>
          <a:p>
            <a:pPr algn="just"/>
            <a:r>
              <a:rPr lang="es-CO" sz="2800" dirty="0" smtClean="0"/>
              <a:t>Actualmente hay </a:t>
            </a:r>
            <a:r>
              <a:rPr lang="es-CO" sz="2800" dirty="0"/>
              <a:t>mayor cantidad de estudios que ofrecen base de datos de malware para Android</a:t>
            </a:r>
            <a:r>
              <a:rPr lang="es-CO" sz="2800" dirty="0" smtClean="0"/>
              <a:t>.</a:t>
            </a:r>
          </a:p>
          <a:p>
            <a:pPr algn="just"/>
            <a:r>
              <a:rPr lang="es-CO" sz="2800" dirty="0"/>
              <a:t>Aplicar un marco de trabajo de </a:t>
            </a:r>
            <a:r>
              <a:rPr lang="es-CO" sz="2800" i="1" dirty="0"/>
              <a:t>Big </a:t>
            </a:r>
            <a:r>
              <a:rPr lang="es-CO" sz="2800" i="1" dirty="0" smtClean="0"/>
              <a:t>Data</a:t>
            </a:r>
            <a:r>
              <a:rPr lang="es-CO" sz="2800" dirty="0" smtClean="0"/>
              <a:t>.</a:t>
            </a:r>
            <a:endParaRPr lang="es-CO" sz="2800" dirty="0"/>
          </a:p>
          <a:p>
            <a:pPr algn="just"/>
            <a:r>
              <a:rPr lang="es-CO" sz="2800" dirty="0"/>
              <a:t>Crear un marco de trabajo (línea de defensa) que integre analizadores con inteligencia artificial</a:t>
            </a:r>
            <a:r>
              <a:rPr lang="es-CO" sz="2800" dirty="0" smtClean="0"/>
              <a:t>.</a:t>
            </a:r>
          </a:p>
          <a:p>
            <a:pPr algn="just"/>
            <a:r>
              <a:rPr lang="es-CO" sz="2800" dirty="0" smtClean="0"/>
              <a:t>Indagar sobre la línea de </a:t>
            </a:r>
            <a:r>
              <a:rPr lang="es-CO" sz="2800" dirty="0" err="1" smtClean="0"/>
              <a:t>Adversarial</a:t>
            </a:r>
            <a:r>
              <a:rPr lang="es-CO" sz="2800" dirty="0" smtClean="0"/>
              <a:t> Machine </a:t>
            </a:r>
            <a:r>
              <a:rPr lang="es-CO" sz="2800" dirty="0" err="1" smtClean="0"/>
              <a:t>Learning</a:t>
            </a:r>
            <a:r>
              <a:rPr lang="es-CO" sz="2800" dirty="0" smtClean="0"/>
              <a:t>. </a:t>
            </a:r>
            <a:endParaRPr lang="es-CO" sz="2800" dirty="0"/>
          </a:p>
          <a:p>
            <a:pPr algn="just"/>
            <a:endParaRPr lang="es-CO" dirty="0"/>
          </a:p>
          <a:p>
            <a:pPr algn="just"/>
            <a:endParaRPr lang="es-CO" dirty="0" smtClean="0"/>
          </a:p>
          <a:p>
            <a:pPr algn="just"/>
            <a:endParaRPr lang="es-CO" dirty="0" smtClean="0"/>
          </a:p>
          <a:p>
            <a:pPr algn="just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41</a:t>
            </a:fld>
            <a:endParaRPr lang="es-CO"/>
          </a:p>
        </p:txBody>
      </p:sp>
      <p:pic>
        <p:nvPicPr>
          <p:cNvPr id="5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CONCLUSIONES Y TRABAJO A FUTURO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2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67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 smtClean="0"/>
              <a:t>[1] </a:t>
            </a:r>
            <a:r>
              <a:rPr lang="en-US" dirty="0"/>
              <a:t>ISTR, Internet Security Threat Report, Volume </a:t>
            </a:r>
            <a:r>
              <a:rPr lang="en-US" dirty="0" smtClean="0"/>
              <a:t>22, April 2017. </a:t>
            </a:r>
            <a:r>
              <a:rPr lang="en-US" dirty="0"/>
              <a:t>Symantec.</a:t>
            </a:r>
          </a:p>
          <a:p>
            <a:pPr marL="0" indent="0">
              <a:buNone/>
            </a:pPr>
            <a:r>
              <a:rPr lang="es-CO" dirty="0" smtClean="0"/>
              <a:t>[2] </a:t>
            </a:r>
            <a:r>
              <a:rPr lang="es-CO" dirty="0" err="1" smtClean="0"/>
              <a:t>DARKReading</a:t>
            </a:r>
            <a:r>
              <a:rPr lang="es-CO" dirty="0"/>
              <a:t> </a:t>
            </a:r>
            <a:r>
              <a:rPr lang="es-CO" dirty="0" err="1" smtClean="0"/>
              <a:t>reports</a:t>
            </a:r>
            <a:r>
              <a:rPr lang="es-CO" dirty="0" smtClean="0"/>
              <a:t>,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Impact</a:t>
            </a:r>
            <a:r>
              <a:rPr lang="es-CO" dirty="0" smtClean="0"/>
              <a:t> of a Security </a:t>
            </a:r>
            <a:r>
              <a:rPr lang="es-CO" dirty="0" err="1" smtClean="0"/>
              <a:t>Breach</a:t>
            </a:r>
            <a:r>
              <a:rPr lang="es-CO" dirty="0" smtClean="0"/>
              <a:t> 2017. June 2017. </a:t>
            </a:r>
            <a:r>
              <a:rPr lang="es-CO" dirty="0" err="1" smtClean="0"/>
              <a:t>DARKReading</a:t>
            </a:r>
            <a:r>
              <a:rPr lang="es-CO" dirty="0" smtClean="0"/>
              <a:t>.</a:t>
            </a:r>
            <a:endParaRPr lang="es-CO" dirty="0" smtClean="0"/>
          </a:p>
          <a:p>
            <a:pPr marL="0" indent="0">
              <a:buNone/>
            </a:pPr>
            <a:r>
              <a:rPr lang="es-CO" dirty="0" err="1" smtClean="0"/>
              <a:t>Kher</a:t>
            </a:r>
            <a:r>
              <a:rPr lang="es-CO" dirty="0" smtClean="0"/>
              <a:t>, A</a:t>
            </a:r>
            <a:r>
              <a:rPr lang="es-CO" dirty="0"/>
              <a:t>. </a:t>
            </a:r>
            <a:r>
              <a:rPr lang="es-CO" dirty="0" err="1" smtClean="0"/>
              <a:t>How</a:t>
            </a:r>
            <a:r>
              <a:rPr lang="es-CO" dirty="0" smtClean="0"/>
              <a:t> to </a:t>
            </a:r>
            <a:r>
              <a:rPr lang="es-CO" dirty="0" err="1" smtClean="0"/>
              <a:t>Start</a:t>
            </a:r>
            <a:r>
              <a:rPr lang="es-CO" dirty="0" smtClean="0"/>
              <a:t> a </a:t>
            </a:r>
            <a:r>
              <a:rPr lang="es-CO" dirty="0" err="1" smtClean="0"/>
              <a:t>Career</a:t>
            </a:r>
            <a:r>
              <a:rPr lang="es-CO" dirty="0" smtClean="0"/>
              <a:t> in </a:t>
            </a:r>
            <a:r>
              <a:rPr lang="es-CO" dirty="0" err="1" smtClean="0"/>
              <a:t>Analytics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 </a:t>
            </a:r>
            <a:r>
              <a:rPr lang="es-CO" dirty="0" err="1" smtClean="0"/>
              <a:t>Free.https</a:t>
            </a:r>
            <a:r>
              <a:rPr lang="es-CO" dirty="0"/>
              <a:t>://akshaykher.wordpress.com/2015/08/18/how-to-start-a-career-in-analytics-for-free-3/.</a:t>
            </a:r>
            <a:endParaRPr lang="es-CO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 smtClean="0"/>
              <a:t>3] Chan</a:t>
            </a:r>
            <a:r>
              <a:rPr lang="en-US" dirty="0"/>
              <a:t>, P. K. &amp; Lippmann, R. P. (2006). Machine learning for computer security. The Journal of Machine Learning Research, 7, 2669-2672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[4] Scott, A. </a:t>
            </a:r>
            <a:r>
              <a:rPr lang="es-CO" dirty="0" smtClean="0">
                <a:hlinkClick r:id="rId2"/>
              </a:rPr>
              <a:t>http</a:t>
            </a:r>
            <a:r>
              <a:rPr lang="es-CO" dirty="0">
                <a:hlinkClick r:id="rId2"/>
              </a:rPr>
              <a:t>://</a:t>
            </a:r>
            <a:r>
              <a:rPr lang="es-CO" dirty="0" smtClean="0">
                <a:hlinkClick r:id="rId2"/>
              </a:rPr>
              <a:t>dilbert.com/strip/2013-02-02</a:t>
            </a:r>
            <a:endParaRPr lang="es-CO" dirty="0" smtClean="0"/>
          </a:p>
          <a:p>
            <a:pPr marL="0" indent="0">
              <a:buNone/>
            </a:pPr>
            <a:r>
              <a:rPr lang="es-CO" dirty="0" smtClean="0"/>
              <a:t>[5] Andrew, </a:t>
            </a:r>
            <a:r>
              <a:rPr lang="es-CO" dirty="0" err="1" smtClean="0"/>
              <a:t>Ng</a:t>
            </a:r>
            <a:r>
              <a:rPr lang="es-CO" dirty="0" smtClean="0"/>
              <a:t>. Stanford </a:t>
            </a:r>
            <a:r>
              <a:rPr lang="es-CO" dirty="0" err="1" smtClean="0"/>
              <a:t>University</a:t>
            </a:r>
            <a:r>
              <a:rPr lang="es-CO" dirty="0" smtClean="0"/>
              <a:t>. (2014</a:t>
            </a:r>
            <a:r>
              <a:rPr lang="es-CO" dirty="0" smtClean="0"/>
              <a:t>).</a:t>
            </a:r>
          </a:p>
          <a:p>
            <a:pPr marL="0" indent="0">
              <a:buNone/>
            </a:pPr>
            <a:r>
              <a:rPr lang="es-CO" dirty="0" smtClean="0"/>
              <a:t>[6] Big Data </a:t>
            </a:r>
            <a:r>
              <a:rPr lang="es-CO" dirty="0" err="1" smtClean="0"/>
              <a:t>Scientist</a:t>
            </a:r>
            <a:r>
              <a:rPr lang="es-CO" dirty="0" smtClean="0"/>
              <a:t> </a:t>
            </a:r>
            <a:r>
              <a:rPr lang="es-CO" dirty="0" err="1" smtClean="0"/>
              <a:t>Certification</a:t>
            </a:r>
            <a:r>
              <a:rPr lang="es-CO" dirty="0" smtClean="0"/>
              <a:t>, </a:t>
            </a:r>
            <a:r>
              <a:rPr lang="es-CO" dirty="0" err="1" smtClean="0"/>
              <a:t>Arcitura</a:t>
            </a:r>
            <a:r>
              <a:rPr lang="es-CO" dirty="0" smtClean="0"/>
              <a:t> </a:t>
            </a:r>
            <a:r>
              <a:rPr lang="es-CO" dirty="0" err="1" smtClean="0"/>
              <a:t>Education</a:t>
            </a:r>
            <a:r>
              <a:rPr lang="es-CO" dirty="0" smtClean="0"/>
              <a:t>.</a:t>
            </a: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42</a:t>
            </a:fld>
            <a:endParaRPr lang="es-CO"/>
          </a:p>
        </p:txBody>
      </p:sp>
      <p:pic>
        <p:nvPicPr>
          <p:cNvPr id="5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referencias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5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283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 err="1" smtClean="0"/>
              <a:t>Lopez</a:t>
            </a:r>
            <a:r>
              <a:rPr lang="es-CO" dirty="0"/>
              <a:t>, C. C. U., &amp; Cadavid, A. N. (2016, </a:t>
            </a:r>
            <a:r>
              <a:rPr lang="es-CO" dirty="0" err="1"/>
              <a:t>April</a:t>
            </a:r>
            <a:r>
              <a:rPr lang="es-CO" dirty="0"/>
              <a:t>). Machine </a:t>
            </a:r>
            <a:r>
              <a:rPr lang="es-CO" dirty="0" err="1"/>
              <a:t>learning</a:t>
            </a:r>
            <a:r>
              <a:rPr lang="es-CO" dirty="0"/>
              <a:t> </a:t>
            </a:r>
            <a:r>
              <a:rPr lang="es-CO" dirty="0" err="1"/>
              <a:t>classifiers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android</a:t>
            </a:r>
            <a:r>
              <a:rPr lang="es-CO" dirty="0"/>
              <a:t> malware </a:t>
            </a:r>
            <a:r>
              <a:rPr lang="es-CO" dirty="0" err="1"/>
              <a:t>analysis</a:t>
            </a:r>
            <a:r>
              <a:rPr lang="es-CO" dirty="0"/>
              <a:t>. In </a:t>
            </a:r>
            <a:r>
              <a:rPr lang="es-CO" i="1" dirty="0" err="1"/>
              <a:t>Communications</a:t>
            </a:r>
            <a:r>
              <a:rPr lang="es-CO" i="1" dirty="0"/>
              <a:t> and Computing (COLCOM), 2016 IEEE </a:t>
            </a:r>
            <a:r>
              <a:rPr lang="es-CO" i="1" dirty="0" err="1"/>
              <a:t>Colombian</a:t>
            </a:r>
            <a:r>
              <a:rPr lang="es-CO" i="1" dirty="0"/>
              <a:t> </a:t>
            </a:r>
            <a:r>
              <a:rPr lang="es-CO" i="1" dirty="0" err="1"/>
              <a:t>Conference</a:t>
            </a:r>
            <a:r>
              <a:rPr lang="es-CO" i="1" dirty="0"/>
              <a:t> </a:t>
            </a:r>
            <a:r>
              <a:rPr lang="es-CO" i="1" dirty="0" err="1"/>
              <a:t>on</a:t>
            </a:r>
            <a:r>
              <a:rPr lang="es-CO" dirty="0"/>
              <a:t> (pp. 1-6). IEEE.</a:t>
            </a:r>
            <a:endParaRPr lang="es-CO" dirty="0" smtClean="0"/>
          </a:p>
          <a:p>
            <a:pPr marL="0" indent="0" algn="just">
              <a:buNone/>
            </a:pPr>
            <a:r>
              <a:rPr lang="es-CO" dirty="0" smtClean="0"/>
              <a:t>Urcuqui-López</a:t>
            </a:r>
            <a:r>
              <a:rPr lang="es-CO" dirty="0"/>
              <a:t>, C., &amp; Cadavid, A. N. (2016). Framework </a:t>
            </a:r>
            <a:r>
              <a:rPr lang="es-CO" dirty="0" err="1"/>
              <a:t>for</a:t>
            </a:r>
            <a:r>
              <a:rPr lang="es-CO" dirty="0"/>
              <a:t> malware </a:t>
            </a:r>
            <a:r>
              <a:rPr lang="es-CO" dirty="0" err="1"/>
              <a:t>analysis</a:t>
            </a:r>
            <a:r>
              <a:rPr lang="es-CO" dirty="0"/>
              <a:t> in Android. </a:t>
            </a:r>
            <a:r>
              <a:rPr lang="es-CO" i="1" dirty="0"/>
              <a:t>Sistemas &amp; Telemática</a:t>
            </a:r>
            <a:r>
              <a:rPr lang="es-CO" dirty="0"/>
              <a:t>, </a:t>
            </a:r>
            <a:r>
              <a:rPr lang="es-CO" i="1" dirty="0"/>
              <a:t>14</a:t>
            </a:r>
            <a:r>
              <a:rPr lang="es-CO" dirty="0"/>
              <a:t>(37), 45-56</a:t>
            </a:r>
            <a:r>
              <a:rPr lang="es-CO" dirty="0" smtClean="0"/>
              <a:t>.</a:t>
            </a:r>
          </a:p>
          <a:p>
            <a:pPr marL="0" indent="0" algn="just">
              <a:buNone/>
            </a:pPr>
            <a:r>
              <a:rPr lang="es-CO" dirty="0"/>
              <a:t>Londoño, S., Urcuqui, C. C., Cadavid, A. N., Amaya, M. F., &amp; Gómez, J. (2015). </a:t>
            </a:r>
            <a:r>
              <a:rPr lang="es-CO" dirty="0" err="1"/>
              <a:t>SafeCandy</a:t>
            </a:r>
            <a:r>
              <a:rPr lang="es-CO" dirty="0"/>
              <a:t>: </a:t>
            </a:r>
            <a:r>
              <a:rPr lang="es-CO" dirty="0" err="1"/>
              <a:t>System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security</a:t>
            </a:r>
            <a:r>
              <a:rPr lang="es-CO" dirty="0"/>
              <a:t>, </a:t>
            </a:r>
            <a:r>
              <a:rPr lang="es-CO" dirty="0" err="1"/>
              <a:t>analysis</a:t>
            </a:r>
            <a:r>
              <a:rPr lang="es-CO" dirty="0"/>
              <a:t> and </a:t>
            </a:r>
            <a:r>
              <a:rPr lang="es-CO" dirty="0" err="1"/>
              <a:t>validation</a:t>
            </a:r>
            <a:r>
              <a:rPr lang="es-CO" dirty="0"/>
              <a:t> in Android. </a:t>
            </a:r>
            <a:r>
              <a:rPr lang="es-CO" i="1" dirty="0"/>
              <a:t>Sistemas &amp; Telemática</a:t>
            </a:r>
            <a:r>
              <a:rPr lang="es-CO" dirty="0"/>
              <a:t>, </a:t>
            </a:r>
            <a:r>
              <a:rPr lang="es-CO" i="1" dirty="0"/>
              <a:t>13</a:t>
            </a:r>
            <a:r>
              <a:rPr lang="es-CO" dirty="0"/>
              <a:t>(35), 89-102.</a:t>
            </a:r>
            <a:endParaRPr lang="es-CO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43</a:t>
            </a:fld>
            <a:endParaRPr lang="es-CO"/>
          </a:p>
        </p:txBody>
      </p:sp>
      <p:pic>
        <p:nvPicPr>
          <p:cNvPr id="5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referencias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5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587057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s-CO" sz="5400" b="1" dirty="0"/>
          </a:p>
          <a:p>
            <a:pPr marL="0" indent="0" algn="ctr">
              <a:buNone/>
            </a:pPr>
            <a:endParaRPr lang="es-CO" sz="6300" b="1" dirty="0" smtClean="0"/>
          </a:p>
          <a:p>
            <a:pPr marL="0" indent="0" algn="ctr">
              <a:buNone/>
            </a:pPr>
            <a:endParaRPr lang="es-CO" sz="6300" b="1" dirty="0"/>
          </a:p>
          <a:p>
            <a:pPr marL="0" indent="0" algn="ctr">
              <a:buNone/>
            </a:pPr>
            <a:r>
              <a:rPr lang="es-CO" sz="7700" b="1" dirty="0" smtClean="0"/>
              <a:t>¡</a:t>
            </a:r>
            <a:r>
              <a:rPr lang="es-CO" sz="7700" b="1" dirty="0"/>
              <a:t>Muchas gracias!</a:t>
            </a:r>
          </a:p>
          <a:p>
            <a:pPr marL="0" indent="0" algn="ctr">
              <a:buNone/>
            </a:pPr>
            <a:endParaRPr lang="es-CO" sz="5400" b="1" dirty="0"/>
          </a:p>
          <a:p>
            <a:pPr marL="0" indent="0" algn="ctr">
              <a:buNone/>
            </a:pPr>
            <a:endParaRPr lang="es-CO" sz="3200" dirty="0"/>
          </a:p>
          <a:p>
            <a:pPr marL="0" indent="0" algn="ctr">
              <a:buNone/>
            </a:pPr>
            <a:r>
              <a:rPr lang="es-CO" sz="3200" dirty="0"/>
              <a:t>Contacto:</a:t>
            </a:r>
          </a:p>
          <a:p>
            <a:pPr marL="0" indent="0" algn="ctr">
              <a:buNone/>
            </a:pPr>
            <a:r>
              <a:rPr lang="es-CO" sz="3200" dirty="0"/>
              <a:t>Christian Camilo </a:t>
            </a:r>
            <a:r>
              <a:rPr lang="es-CO" sz="3200" dirty="0" err="1"/>
              <a:t>Urcuqui</a:t>
            </a:r>
            <a:r>
              <a:rPr lang="es-CO" sz="3200" dirty="0"/>
              <a:t> López</a:t>
            </a:r>
          </a:p>
          <a:p>
            <a:pPr marL="0" indent="0" algn="ctr">
              <a:buNone/>
            </a:pPr>
            <a:r>
              <a:rPr lang="es-CO" sz="3200" dirty="0" smtClean="0"/>
              <a:t>ccurcuqui@icesi.edu.co</a:t>
            </a:r>
          </a:p>
          <a:p>
            <a:pPr marL="0" indent="0" algn="ctr">
              <a:buNone/>
            </a:pPr>
            <a:r>
              <a:rPr lang="es-CO" sz="3200" dirty="0" smtClean="0"/>
              <a:t>urcuqui.github.com</a:t>
            </a:r>
            <a:endParaRPr lang="es-CO" sz="32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44</a:t>
            </a:fld>
            <a:endParaRPr lang="es-CO"/>
          </a:p>
        </p:txBody>
      </p:sp>
      <p:pic>
        <p:nvPicPr>
          <p:cNvPr id="5" name="Picture 4" descr="Imagen relacionada">
            <a:extLst>
              <a:ext uri="{FF2B5EF4-FFF2-40B4-BE49-F238E27FC236}">
                <a16:creationId xmlns:a16="http://schemas.microsoft.com/office/drawing/2014/main" id="{2F10D2CD-BEEA-4D9A-B281-F8D48AEF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n relacionada">
            <a:extLst>
              <a:ext uri="{FF2B5EF4-FFF2-40B4-BE49-F238E27FC236}">
                <a16:creationId xmlns:a16="http://schemas.microsoft.com/office/drawing/2014/main" id="{FA811772-5759-448A-9EDB-FB106147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07" y="6193342"/>
            <a:ext cx="1377693" cy="66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55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3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5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40768"/>
            <a:ext cx="4002830" cy="3054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978" y="3766642"/>
            <a:ext cx="3893527" cy="2845754"/>
          </a:xfrm>
          <a:prstGeom prst="rect">
            <a:avLst/>
          </a:prstGeom>
        </p:spPr>
      </p:pic>
      <p:pic>
        <p:nvPicPr>
          <p:cNvPr id="10" name="Picture 2" descr="Resultado de imagen para stux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959" y="3528578"/>
            <a:ext cx="3380510" cy="11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14" y="4310044"/>
            <a:ext cx="3406540" cy="24367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092" y="4855386"/>
            <a:ext cx="3681875" cy="1911669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Picture 4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126" y="1892500"/>
            <a:ext cx="3185699" cy="3048495"/>
          </a:xfrm>
          <a:prstGeom prst="rect">
            <a:avLst/>
          </a:prstGeom>
        </p:spPr>
      </p:pic>
      <p:pic>
        <p:nvPicPr>
          <p:cNvPr id="14" name="Picture 6" descr="BarCamp Security Edition 20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680" y="1066336"/>
            <a:ext cx="2270042" cy="2617845"/>
          </a:xfrm>
          <a:prstGeom prst="rect">
            <a:avLst/>
          </a:prstGeom>
        </p:spPr>
      </p:pic>
      <p:pic>
        <p:nvPicPr>
          <p:cNvPr id="3078" name="Picture 6" descr="Resultado de imagen para wannacr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30" y="1853149"/>
            <a:ext cx="2462198" cy="184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evil Maskelyne – doing it for the lulz? 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416" y="3039392"/>
            <a:ext cx="28575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8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6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809837" y="5786794"/>
            <a:ext cx="726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Figura </a:t>
            </a:r>
            <a:r>
              <a:rPr lang="es-CO" dirty="0" smtClean="0"/>
              <a:t>1. </a:t>
            </a:r>
            <a:r>
              <a:rPr lang="es-CO" dirty="0" smtClean="0"/>
              <a:t>Reporte de seguridad </a:t>
            </a:r>
            <a:r>
              <a:rPr lang="es-CO" dirty="0" smtClean="0"/>
              <a:t>2017, </a:t>
            </a:r>
            <a:r>
              <a:rPr lang="es-CO" dirty="0" smtClean="0"/>
              <a:t>Symantec </a:t>
            </a:r>
            <a:r>
              <a:rPr lang="es-CO" dirty="0" smtClean="0"/>
              <a:t>[1] y </a:t>
            </a:r>
            <a:r>
              <a:rPr lang="es-CO" dirty="0" err="1" smtClean="0"/>
              <a:t>DARKReading</a:t>
            </a:r>
            <a:r>
              <a:rPr lang="es-CO" dirty="0" smtClean="0"/>
              <a:t> [2]</a:t>
            </a:r>
            <a:endParaRPr lang="es-CO" dirty="0"/>
          </a:p>
        </p:txBody>
      </p:sp>
      <p:pic>
        <p:nvPicPr>
          <p:cNvPr id="9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96752"/>
            <a:ext cx="4274569" cy="453650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30" y="1454937"/>
            <a:ext cx="4246245" cy="396044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815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7</a:t>
            </a:fld>
            <a:endParaRPr lang="es-CO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283968" y="1700808"/>
            <a:ext cx="4629441" cy="4547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3200" b="1" dirty="0" smtClean="0"/>
              <a:t>¿Es posible garantizar el 100% de seguridad?</a:t>
            </a:r>
          </a:p>
          <a:p>
            <a:pPr marL="0" indent="0">
              <a:buNone/>
            </a:pPr>
            <a:r>
              <a:rPr lang="es-CO" sz="3200" b="1" dirty="0" smtClean="0"/>
              <a:t>¿Es posible crear </a:t>
            </a:r>
            <a:r>
              <a:rPr lang="es-CO" sz="3200" b="1" dirty="0" smtClean="0"/>
              <a:t>una solución </a:t>
            </a:r>
            <a:r>
              <a:rPr lang="es-CO" sz="3200" b="1" dirty="0" smtClean="0"/>
              <a:t>determinista que me garantice el 100% de seguridad?</a:t>
            </a:r>
          </a:p>
          <a:p>
            <a:pPr marL="0" indent="0">
              <a:buNone/>
            </a:pPr>
            <a:r>
              <a:rPr lang="es-CO" sz="3200" b="1" dirty="0" smtClean="0"/>
              <a:t>¿Es posible crear un sistema que prediga las acciones de los cibercriminales?</a:t>
            </a:r>
            <a:endParaRPr lang="es-CO" sz="3200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283968" y="2420714"/>
            <a:ext cx="4456631" cy="2160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0" name="Picture 2" descr="Resultado de imagen para robot pastort futu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3610682" cy="271202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5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8</a:t>
            </a:fld>
            <a:endParaRPr lang="es-CO"/>
          </a:p>
        </p:txBody>
      </p:sp>
      <p:pic>
        <p:nvPicPr>
          <p:cNvPr id="5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Resultado de imagen para mr robot s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89296"/>
            <a:ext cx="3116905" cy="415587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355976" y="1337886"/>
            <a:ext cx="4629441" cy="5521009"/>
          </a:xfrm>
        </p:spPr>
        <p:txBody>
          <a:bodyPr>
            <a:normAutofit lnSpcReduction="10000"/>
          </a:bodyPr>
          <a:lstStyle/>
          <a:p>
            <a:r>
              <a:rPr lang="es-CO" sz="2800" b="1" dirty="0" smtClean="0"/>
              <a:t>Ataques informáticos no registrados o estudiados.</a:t>
            </a:r>
          </a:p>
          <a:p>
            <a:r>
              <a:rPr lang="es-CO" sz="2800" b="1" dirty="0" smtClean="0"/>
              <a:t>Malas practicas en seguridad para el desarrollo de software y hardware. </a:t>
            </a:r>
          </a:p>
          <a:p>
            <a:r>
              <a:rPr lang="es-CO" sz="2800" b="1" dirty="0"/>
              <a:t>Vulnerabilidades en los sistemas</a:t>
            </a:r>
            <a:r>
              <a:rPr lang="es-CO" sz="2800" b="1" dirty="0" smtClean="0"/>
              <a:t>.</a:t>
            </a:r>
          </a:p>
          <a:p>
            <a:r>
              <a:rPr lang="es-CO" sz="2800" b="1" dirty="0" smtClean="0"/>
              <a:t>Nuevas tecnologías.</a:t>
            </a:r>
          </a:p>
          <a:p>
            <a:r>
              <a:rPr lang="es-CO" sz="2800" b="1" dirty="0" smtClean="0"/>
              <a:t>Los </a:t>
            </a:r>
            <a:r>
              <a:rPr lang="es-CO" sz="2800" b="1" i="1" dirty="0" err="1" smtClean="0"/>
              <a:t>insiders</a:t>
            </a:r>
            <a:r>
              <a:rPr lang="es-CO" sz="2800" b="1" dirty="0" smtClean="0"/>
              <a:t>. </a:t>
            </a:r>
          </a:p>
          <a:p>
            <a:r>
              <a:rPr lang="es-CO" sz="2800" b="1" dirty="0" smtClean="0"/>
              <a:t>Requerimientos no funcionales.</a:t>
            </a:r>
          </a:p>
          <a:p>
            <a:endParaRPr lang="es-CO" sz="2800" b="1" dirty="0" smtClean="0"/>
          </a:p>
          <a:p>
            <a:pPr marL="0" indent="0">
              <a:buNone/>
            </a:pPr>
            <a:endParaRPr lang="es-CO" sz="2800" dirty="0"/>
          </a:p>
        </p:txBody>
      </p:sp>
      <p:pic>
        <p:nvPicPr>
          <p:cNvPr id="9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0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918660"/>
            <a:ext cx="7772400" cy="3649133"/>
          </a:xfrm>
        </p:spPr>
        <p:txBody>
          <a:bodyPr>
            <a:normAutofit/>
          </a:bodyPr>
          <a:lstStyle/>
          <a:p>
            <a:pPr algn="just"/>
            <a:r>
              <a:rPr lang="es-CO" sz="3200" b="1" dirty="0"/>
              <a:t>Sistemas basados en </a:t>
            </a:r>
            <a:r>
              <a:rPr lang="es-CO" sz="3200" b="1" dirty="0" smtClean="0"/>
              <a:t>firmas.</a:t>
            </a:r>
            <a:endParaRPr lang="es-CO" sz="3200" b="1" dirty="0"/>
          </a:p>
          <a:p>
            <a:pPr algn="just"/>
            <a:r>
              <a:rPr lang="es-CO" sz="3200" b="1" dirty="0"/>
              <a:t>Sistemas basados en </a:t>
            </a:r>
            <a:r>
              <a:rPr lang="es-CO" sz="3200" b="1" dirty="0" smtClean="0"/>
              <a:t>anomalías.</a:t>
            </a:r>
            <a:endParaRPr lang="es-CO" sz="3200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9</a:t>
            </a:fld>
            <a:endParaRPr lang="es-CO"/>
          </a:p>
        </p:txBody>
      </p:sp>
      <p:pic>
        <p:nvPicPr>
          <p:cNvPr id="2052" name="Picture 4" descr="Resultado de imagen para cyber security wo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54" y="4069456"/>
            <a:ext cx="4754091" cy="267518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rCamp Security Edition 2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11" y="5733256"/>
            <a:ext cx="1280889" cy="12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8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6682</TotalTime>
  <Words>1541</Words>
  <Application>Microsoft Office PowerPoint</Application>
  <PresentationFormat>Presentación en pantalla (4:3)</PresentationFormat>
  <Paragraphs>358</Paragraphs>
  <Slides>44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Microsoft YaHei</vt:lpstr>
      <vt:lpstr>Arial</vt:lpstr>
      <vt:lpstr>Calibri</vt:lpstr>
      <vt:lpstr>Calibri Light</vt:lpstr>
      <vt:lpstr>Cambria Math</vt:lpstr>
      <vt:lpstr>Celestial</vt:lpstr>
      <vt:lpstr>Presentación de PowerPoint</vt:lpstr>
      <vt:lpstr>Presentación</vt:lpstr>
      <vt:lpstr>Agenda</vt:lpstr>
      <vt:lpstr>Ciberseguridad</vt:lpstr>
      <vt:lpstr>Presentación de PowerPoint</vt:lpstr>
      <vt:lpstr>Presentación de PowerPoint</vt:lpstr>
      <vt:lpstr>Ciberseguridad</vt:lpstr>
      <vt:lpstr>Ciberseguridad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Machine Learning</vt:lpstr>
      <vt:lpstr>Presentación de PowerPoint</vt:lpstr>
      <vt:lpstr>Presentación de PowerPoint</vt:lpstr>
      <vt:lpstr>Presentación de PowerPoint</vt:lpstr>
      <vt:lpstr>¿BIG DATA?</vt:lpstr>
      <vt:lpstr>Tipos de análisis </vt:lpstr>
      <vt:lpstr>Analysis &amp; analytics</vt:lpstr>
      <vt:lpstr>Analysis &amp; analytics</vt:lpstr>
      <vt:lpstr>DATA ANALYSIS</vt:lpstr>
      <vt:lpstr>Pregunta</vt:lpstr>
      <vt:lpstr>DATA ANALYSIS</vt:lpstr>
      <vt:lpstr>Presentación de PowerPoint</vt:lpstr>
      <vt:lpstr>MODELO</vt:lpstr>
      <vt:lpstr>Presentación de PowerPoint</vt:lpstr>
      <vt:lpstr>DATA ANALYSIS</vt:lpstr>
      <vt:lpstr>DATA ANALYSIS</vt:lpstr>
      <vt:lpstr>DATA ANALYSIS</vt:lpstr>
      <vt:lpstr>METODOLOGÍA</vt:lpstr>
      <vt:lpstr>DATA ANALYSIS</vt:lpstr>
      <vt:lpstr>Medidas de evaluación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Viejosata</dc:creator>
  <cp:lastModifiedBy>Christian Urcuqui</cp:lastModifiedBy>
  <cp:revision>486</cp:revision>
  <dcterms:created xsi:type="dcterms:W3CDTF">2011-10-12T03:31:43Z</dcterms:created>
  <dcterms:modified xsi:type="dcterms:W3CDTF">2017-11-24T19:06:48Z</dcterms:modified>
</cp:coreProperties>
</file>